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7"/>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te Heneide" initials="B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9BB3DA-7721-49A5-6F86-7A220F8256C8}" v="1" dt="2019-11-07T20:46:59.095"/>
    <p1510:client id="{76F3CBED-B8F8-8DF7-913B-B2B5354D37D7}" v="6" dt="2019-11-08T09:57:14.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98"/>
    <p:restoredTop sz="74558"/>
  </p:normalViewPr>
  <p:slideViewPr>
    <p:cSldViewPr snapToGrid="0" snapToObjects="1">
      <p:cViewPr varScale="1">
        <p:scale>
          <a:sx n="94" d="100"/>
          <a:sy n="94" d="100"/>
        </p:scale>
        <p:origin x="2336"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Herz" userId="S::nancy@frivillighetnorge.no::4e2227e8-55ee-4a52-8635-6b3c571f62e6" providerId="AD" clId="Web-{76F3CBED-B8F8-8DF7-913B-B2B5354D37D7}"/>
    <pc:docChg chg="modSld">
      <pc:chgData name="Nancy Herz" userId="S::nancy@frivillighetnorge.no::4e2227e8-55ee-4a52-8635-6b3c571f62e6" providerId="AD" clId="Web-{76F3CBED-B8F8-8DF7-913B-B2B5354D37D7}" dt="2019-11-08T09:57:14.631" v="5"/>
      <pc:docMkLst>
        <pc:docMk/>
      </pc:docMkLst>
      <pc:sldChg chg="mod modShow">
        <pc:chgData name="Nancy Herz" userId="S::nancy@frivillighetnorge.no::4e2227e8-55ee-4a52-8635-6b3c571f62e6" providerId="AD" clId="Web-{76F3CBED-B8F8-8DF7-913B-B2B5354D37D7}" dt="2019-11-08T09:56:38.334" v="0"/>
        <pc:sldMkLst>
          <pc:docMk/>
          <pc:sldMk cId="845611545" sldId="261"/>
        </pc:sldMkLst>
      </pc:sldChg>
      <pc:sldChg chg="mod modShow">
        <pc:chgData name="Nancy Herz" userId="S::nancy@frivillighetnorge.no::4e2227e8-55ee-4a52-8635-6b3c571f62e6" providerId="AD" clId="Web-{76F3CBED-B8F8-8DF7-913B-B2B5354D37D7}" dt="2019-11-08T09:57:14.631" v="5"/>
        <pc:sldMkLst>
          <pc:docMk/>
          <pc:sldMk cId="553246521" sldId="262"/>
        </pc:sldMkLst>
      </pc:sldChg>
      <pc:sldChg chg="mod modShow">
        <pc:chgData name="Nancy Herz" userId="S::nancy@frivillighetnorge.no::4e2227e8-55ee-4a52-8635-6b3c571f62e6" providerId="AD" clId="Web-{76F3CBED-B8F8-8DF7-913B-B2B5354D37D7}" dt="2019-11-08T09:57:09.428" v="4"/>
        <pc:sldMkLst>
          <pc:docMk/>
          <pc:sldMk cId="992640233" sldId="274"/>
        </pc:sldMkLst>
      </pc:sldChg>
      <pc:sldChg chg="mod modShow">
        <pc:chgData name="Nancy Herz" userId="S::nancy@frivillighetnorge.no::4e2227e8-55ee-4a52-8635-6b3c571f62e6" providerId="AD" clId="Web-{76F3CBED-B8F8-8DF7-913B-B2B5354D37D7}" dt="2019-11-08T09:57:00.303" v="2"/>
        <pc:sldMkLst>
          <pc:docMk/>
          <pc:sldMk cId="1440397117" sldId="275"/>
        </pc:sldMkLst>
      </pc:sldChg>
      <pc:sldChg chg="mod modShow">
        <pc:chgData name="Nancy Herz" userId="S::nancy@frivillighetnorge.no::4e2227e8-55ee-4a52-8635-6b3c571f62e6" providerId="AD" clId="Web-{76F3CBED-B8F8-8DF7-913B-B2B5354D37D7}" dt="2019-11-08T09:56:54.678" v="1"/>
        <pc:sldMkLst>
          <pc:docMk/>
          <pc:sldMk cId="1674831438" sldId="279"/>
        </pc:sldMkLst>
      </pc:sldChg>
    </pc:docChg>
  </pc:docChgLst>
  <pc:docChgLst>
    <pc:chgData name="Vanja Konradsen" userId="S::vanja@frivillighetnorge.no::cdbb8504-4fb1-459f-bf0d-664c1cbccf88" providerId="AD" clId="Web-{179BB3DA-7721-49A5-6F86-7A220F8256C8}"/>
    <pc:docChg chg="modSld">
      <pc:chgData name="Vanja Konradsen" userId="S::vanja@frivillighetnorge.no::cdbb8504-4fb1-459f-bf0d-664c1cbccf88" providerId="AD" clId="Web-{179BB3DA-7721-49A5-6F86-7A220F8256C8}" dt="2019-11-07T20:49:14.094" v="1"/>
      <pc:docMkLst>
        <pc:docMk/>
      </pc:docMkLst>
      <pc:sldChg chg="modNotes">
        <pc:chgData name="Vanja Konradsen" userId="S::vanja@frivillighetnorge.no::cdbb8504-4fb1-459f-bf0d-664c1cbccf88" providerId="AD" clId="Web-{179BB3DA-7721-49A5-6F86-7A220F8256C8}" dt="2019-11-07T20:49:14.094" v="1"/>
        <pc:sldMkLst>
          <pc:docMk/>
          <pc:sldMk cId="779535807" sldId="27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regneark.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6077878937008"/>
          <c:y val="0.18198368713190899"/>
          <c:w val="0.54534424212598398"/>
          <c:h val="0.81801631286809096"/>
        </c:manualLayout>
      </c:layout>
      <c:doughnutChart>
        <c:varyColors val="1"/>
        <c:ser>
          <c:idx val="0"/>
          <c:order val="0"/>
          <c:tx>
            <c:strRef>
              <c:f>Sheet1!$B$1</c:f>
              <c:strCache>
                <c:ptCount val="1"/>
                <c:pt idx="0">
                  <c:v>Sales</c:v>
                </c:pt>
              </c:strCache>
            </c:strRef>
          </c:tx>
          <c:spPr>
            <a:solidFill>
              <a:schemeClr val="accent1">
                <a:lumMod val="60000"/>
                <a:lumOff val="40000"/>
              </a:schemeClr>
            </a:solidFill>
            <a:effectLst>
              <a:outerShdw blurRad="50800" algn="ctr" rotWithShape="0">
                <a:srgbClr val="000000">
                  <a:alpha val="43137"/>
                </a:srgbClr>
              </a:outerShdw>
            </a:effectLst>
          </c:spPr>
          <c:dPt>
            <c:idx val="0"/>
            <c:bubble3D val="0"/>
            <c:explosion val="1"/>
            <c:spPr>
              <a:solidFill>
                <a:schemeClr val="accent5">
                  <a:lumMod val="75000"/>
                </a:schemeClr>
              </a:solidFill>
              <a:ln w="19050">
                <a:solidFill>
                  <a:schemeClr val="lt1"/>
                </a:solidFill>
              </a:ln>
              <a:effectLst>
                <a:outerShdw blurRad="50800" algn="ctr" rotWithShape="0">
                  <a:srgbClr val="000000">
                    <a:alpha val="43137"/>
                  </a:srgbClr>
                </a:outerShdw>
              </a:effectLst>
            </c:spPr>
            <c:extLst>
              <c:ext xmlns:c16="http://schemas.microsoft.com/office/drawing/2014/chart" uri="{C3380CC4-5D6E-409C-BE32-E72D297353CC}">
                <c16:uniqueId val="{00000001-A82D-4252-8CA6-D9BBF6CD2B63}"/>
              </c:ext>
            </c:extLst>
          </c:dPt>
          <c:dPt>
            <c:idx val="1"/>
            <c:bubble3D val="0"/>
            <c:explosion val="1"/>
            <c:spPr>
              <a:solidFill>
                <a:schemeClr val="bg1">
                  <a:lumMod val="75000"/>
                </a:schemeClr>
              </a:solidFill>
              <a:ln w="19050">
                <a:solidFill>
                  <a:schemeClr val="lt1"/>
                </a:solidFill>
              </a:ln>
              <a:effectLst>
                <a:outerShdw blurRad="50800" algn="ctr" rotWithShape="0">
                  <a:srgbClr val="000000">
                    <a:alpha val="43137"/>
                  </a:srgbClr>
                </a:outerShdw>
              </a:effectLst>
            </c:spPr>
            <c:extLst>
              <c:ext xmlns:c16="http://schemas.microsoft.com/office/drawing/2014/chart" uri="{C3380CC4-5D6E-409C-BE32-E72D297353CC}">
                <c16:uniqueId val="{00000003-A82D-4252-8CA6-D9BBF6CD2B63}"/>
              </c:ext>
            </c:extLst>
          </c:dPt>
          <c:dPt>
            <c:idx val="2"/>
            <c:bubble3D val="0"/>
            <c:spPr>
              <a:solidFill>
                <a:schemeClr val="accent1">
                  <a:lumMod val="40000"/>
                  <a:lumOff val="60000"/>
                </a:schemeClr>
              </a:solidFill>
              <a:ln w="19050">
                <a:solidFill>
                  <a:schemeClr val="lt1"/>
                </a:solidFill>
              </a:ln>
              <a:effectLst>
                <a:outerShdw blurRad="50800" algn="ctr" rotWithShape="0">
                  <a:srgbClr val="000000">
                    <a:alpha val="43137"/>
                  </a:srgbClr>
                </a:outerShdw>
              </a:effectLst>
            </c:spPr>
            <c:extLst>
              <c:ext xmlns:c16="http://schemas.microsoft.com/office/drawing/2014/chart" uri="{C3380CC4-5D6E-409C-BE32-E72D297353CC}">
                <c16:uniqueId val="{00000005-A82D-4252-8CA6-D9BBF6CD2B63}"/>
              </c:ext>
            </c:extLst>
          </c:dPt>
          <c:cat>
            <c:strRef>
              <c:f>Sheet1!$A$2:$A$4</c:f>
              <c:strCache>
                <c:ptCount val="3"/>
                <c:pt idx="0">
                  <c:v>Ja</c:v>
                </c:pt>
                <c:pt idx="1">
                  <c:v>Vet ikke</c:v>
                </c:pt>
                <c:pt idx="2">
                  <c:v>Nei</c:v>
                </c:pt>
              </c:strCache>
            </c:strRef>
          </c:cat>
          <c:val>
            <c:numRef>
              <c:f>Sheet1!$B$2:$B$4</c:f>
              <c:numCache>
                <c:formatCode>0%</c:formatCode>
                <c:ptCount val="3"/>
                <c:pt idx="0">
                  <c:v>0.33</c:v>
                </c:pt>
                <c:pt idx="1">
                  <c:v>0.05</c:v>
                </c:pt>
                <c:pt idx="2">
                  <c:v>0.62</c:v>
                </c:pt>
              </c:numCache>
            </c:numRef>
          </c:val>
          <c:extLst>
            <c:ext xmlns:c16="http://schemas.microsoft.com/office/drawing/2014/chart" uri="{C3380CC4-5D6E-409C-BE32-E72D297353CC}">
              <c16:uniqueId val="{00000006-A82D-4252-8CA6-D9BBF6CD2B63}"/>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showDLblsOverMax val="0"/>
  </c:chart>
  <c:spPr>
    <a:noFill/>
    <a:ln>
      <a:noFill/>
    </a:ln>
    <a:effectLst>
      <a:outerShdw blurRad="50800" dist="50800" dir="5400000" sx="1000" sy="1000" algn="ctr" rotWithShape="0">
        <a:srgbClr val="000000">
          <a:alpha val="43137"/>
        </a:srgbClr>
      </a:outerShdw>
    </a:effectLst>
  </c:spPr>
  <c:txPr>
    <a:bodyPr/>
    <a:lstStyle/>
    <a:p>
      <a:pPr>
        <a:defRPr lang="en-US" sz="4000" kern="1200">
          <a:solidFill>
            <a:schemeClr val="accent1">
              <a:lumMod val="40000"/>
              <a:lumOff val="60000"/>
            </a:schemeClr>
          </a:solidFill>
          <a:latin typeface="+mn-lt"/>
          <a:ea typeface="+mn-ea"/>
          <a:cs typeface="+mn-cs"/>
        </a:defRPr>
      </a:pPr>
      <a:endParaRPr lang="nb-N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CCB0F-569A-9D4D-99D1-E909EEECE701}" type="datetimeFigureOut">
              <a:rPr lang="nb-NO" smtClean="0"/>
              <a:t>08.11.2019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8B3A3-DC4B-0F47-ABF3-ABD5EDD446C9}" type="slidenum">
              <a:rPr lang="nb-NO" smtClean="0"/>
              <a:t>‹#›</a:t>
            </a:fld>
            <a:endParaRPr lang="nb-NO"/>
          </a:p>
        </p:txBody>
      </p:sp>
    </p:spTree>
    <p:extLst>
      <p:ext uri="{BB962C8B-B14F-4D97-AF65-F5344CB8AC3E}">
        <p14:creationId xmlns:p14="http://schemas.microsoft.com/office/powerpoint/2010/main" val="213758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o.wikipedia.org/wiki/Individ"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no.wikipedia.org/wiki/Samfunn" TargetMode="External"/><Relationship Id="rId5" Type="http://schemas.openxmlformats.org/officeDocument/2006/relationships/hyperlink" Target="https://no.wikipedia.org/wiki/Opptak" TargetMode="External"/><Relationship Id="rId4" Type="http://schemas.openxmlformats.org/officeDocument/2006/relationships/hyperlink" Target="https://no.wikipedia.org/wiki/Sammenslutnin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 løpet av denne skoletimen/dobbelttimen</a:t>
            </a:r>
            <a:r>
              <a:rPr lang="nb-NO" baseline="0" dirty="0"/>
              <a:t> skal vi snakke om frivillighet, og bli bedre kjent med frivilligheten i Norge i dag og ulike måter å engasjere seg på. Dere har alle fått utdelt et hefte som vi skal jobbe med underveis.</a:t>
            </a:r>
          </a:p>
          <a:p>
            <a:endParaRPr lang="nb-NO" baseline="0" dirty="0"/>
          </a:p>
          <a:p>
            <a:r>
              <a:rPr lang="nb-NO" baseline="0" dirty="0"/>
              <a:t>(Til læreren: del 1 er den lengste delen av presentasjonen og er en introduksjon til frivilligheten. Den tar ca. en skoletime på 45 minutter. Resten av presentasjonen tar ca. 45 minutter). </a:t>
            </a:r>
            <a:endParaRPr lang="nb-NO" dirty="0"/>
          </a:p>
        </p:txBody>
      </p:sp>
      <p:sp>
        <p:nvSpPr>
          <p:cNvPr id="4" name="Slide Number Placeholder 3"/>
          <p:cNvSpPr>
            <a:spLocks noGrp="1"/>
          </p:cNvSpPr>
          <p:nvPr>
            <p:ph type="sldNum" sz="quarter" idx="5"/>
          </p:nvPr>
        </p:nvSpPr>
        <p:spPr/>
        <p:txBody>
          <a:bodyPr/>
          <a:lstStyle/>
          <a:p>
            <a:fld id="{AAB53B52-6474-47F5-A14D-343FD2C6C7D2}" type="slidenum">
              <a:rPr lang="nb-NO" smtClean="0">
                <a:solidFill>
                  <a:prstClr val="black"/>
                </a:solidFill>
              </a:rPr>
              <a:pPr/>
              <a:t>1</a:t>
            </a:fld>
            <a:endParaRPr lang="nb-NO">
              <a:solidFill>
                <a:prstClr val="black"/>
              </a:solidFill>
            </a:endParaRPr>
          </a:p>
        </p:txBody>
      </p:sp>
    </p:spTree>
    <p:extLst>
      <p:ext uri="{BB962C8B-B14F-4D97-AF65-F5344CB8AC3E}">
        <p14:creationId xmlns:p14="http://schemas.microsoft.com/office/powerpoint/2010/main" val="1168744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Nå har vi snakket litt om hva frivillighet er, og hva frivillige organisasjoner er. For å forstå frivilligheten enda bedre må vi tenke tilbake på frivillighetens historie i Norge. Her ser dere en kort tidslinje som viser hvordan frivillige organisasjoner slik vi kjenner dem i dag har kommet til.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1814 ble Norges grunnlov skrevet. Grunnloven og stemmeretten var viktige forutsetninger for den politiske mobiliseringen av bøndene på 1830-tallet. Likevel var det slik at det på 1800-tallet fantes lover som </a:t>
            </a:r>
            <a:r>
              <a:rPr lang="nb-NO" sz="1200" kern="1200" dirty="0" err="1">
                <a:solidFill>
                  <a:schemeClr val="tx1"/>
                </a:solidFill>
                <a:effectLst/>
                <a:latin typeface="+mn-lt"/>
                <a:ea typeface="+mn-ea"/>
                <a:cs typeface="+mn-cs"/>
              </a:rPr>
              <a:t>forbør</a:t>
            </a:r>
            <a:r>
              <a:rPr lang="nb-NO" sz="1200" kern="1200" dirty="0">
                <a:solidFill>
                  <a:schemeClr val="tx1"/>
                </a:solidFill>
                <a:effectLst/>
                <a:latin typeface="+mn-lt"/>
                <a:ea typeface="+mn-ea"/>
                <a:cs typeface="+mn-cs"/>
              </a:rPr>
              <a:t> det å organisere seg eller danne grupper uten at det var godkjent av staten. Dette ble kalt for Opprørslove, og i 1830 ble denne endret og forbudet mot å opprette religiøse trossamfunn utenfor Den norske kirke ble opphevet. Den første veksten av frivillige organisasjoner som ligner de vi har i dag kom fra 1840-tallet. </a:t>
            </a:r>
          </a:p>
          <a:p>
            <a:r>
              <a:rPr lang="nb-NO" sz="1200" kern="1200" dirty="0">
                <a:solidFill>
                  <a:schemeClr val="tx1"/>
                </a:solidFill>
                <a:effectLst/>
                <a:latin typeface="+mn-lt"/>
                <a:ea typeface="+mn-ea"/>
                <a:cs typeface="+mn-cs"/>
              </a:rPr>
              <a:t> </a:t>
            </a:r>
          </a:p>
          <a:p>
            <a:r>
              <a:rPr lang="nb-NO" sz="1200" u="sng" kern="1200" dirty="0">
                <a:solidFill>
                  <a:schemeClr val="tx1"/>
                </a:solidFill>
                <a:effectLst/>
                <a:latin typeface="+mn-lt"/>
                <a:ea typeface="+mn-ea"/>
                <a:cs typeface="+mn-cs"/>
              </a:rPr>
              <a:t>Kan dere tenke dere hvilke organisasjoner det er som har eksistert lenge,</a:t>
            </a:r>
            <a:r>
              <a:rPr lang="nb-NO" sz="1200" u="sng" kern="1200" baseline="0" dirty="0">
                <a:solidFill>
                  <a:schemeClr val="tx1"/>
                </a:solidFill>
                <a:effectLst/>
                <a:latin typeface="+mn-lt"/>
                <a:ea typeface="+mn-ea"/>
                <a:cs typeface="+mn-cs"/>
              </a:rPr>
              <a:t> og</a:t>
            </a:r>
            <a:r>
              <a:rPr lang="nb-NO" sz="1200" u="sng" kern="1200" dirty="0">
                <a:solidFill>
                  <a:schemeClr val="tx1"/>
                </a:solidFill>
                <a:effectLst/>
                <a:latin typeface="+mn-lt"/>
                <a:ea typeface="+mn-ea"/>
                <a:cs typeface="+mn-cs"/>
              </a:rPr>
              <a:t> hva de jobbet med?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i="1" kern="1200" dirty="0">
                <a:solidFill>
                  <a:schemeClr val="tx1"/>
                </a:solidFill>
                <a:effectLst/>
                <a:latin typeface="+mn-lt"/>
                <a:ea typeface="+mn-ea"/>
                <a:cs typeface="+mn-cs"/>
              </a:rPr>
              <a:t>Svar: Den Norske Turistforeningen 1868, </a:t>
            </a:r>
            <a:r>
              <a:rPr lang="nb-NO" sz="1200" i="1" kern="1200" dirty="0" err="1">
                <a:solidFill>
                  <a:schemeClr val="tx1"/>
                </a:solidFill>
                <a:effectLst/>
                <a:latin typeface="+mn-lt"/>
                <a:ea typeface="+mn-ea"/>
                <a:cs typeface="+mn-cs"/>
              </a:rPr>
              <a:t>Noregs</a:t>
            </a:r>
            <a:r>
              <a:rPr lang="nb-NO" sz="1200" i="1" kern="1200" dirty="0">
                <a:solidFill>
                  <a:schemeClr val="tx1"/>
                </a:solidFill>
                <a:effectLst/>
                <a:latin typeface="+mn-lt"/>
                <a:ea typeface="+mn-ea"/>
                <a:cs typeface="+mn-cs"/>
              </a:rPr>
              <a:t> Ungdomslag (kulturorganisasjon) og Norske Kvinners Sanitetsforening (drev med humanitært arbeid og rettighetsarbeid) i 1896, Fortidsminneforeningen 1844 (kulturvernforening). </a:t>
            </a:r>
            <a:endParaRPr lang="nb-NO" sz="1200" kern="1200" dirty="0">
              <a:solidFill>
                <a:schemeClr val="tx1"/>
              </a:solidFill>
              <a:effectLst/>
              <a:latin typeface="+mn-lt"/>
              <a:ea typeface="+mn-ea"/>
              <a:cs typeface="+mn-cs"/>
            </a:endParaRPr>
          </a:p>
          <a:p>
            <a:r>
              <a:rPr lang="nb-NO" sz="1200" i="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fontAlgn="base"/>
            <a:r>
              <a:rPr lang="nb-NO" sz="1200" kern="1200" dirty="0">
                <a:solidFill>
                  <a:schemeClr val="tx1"/>
                </a:solidFill>
                <a:effectLst/>
                <a:latin typeface="+mn-lt"/>
                <a:ea typeface="+mn-ea"/>
                <a:cs typeface="+mn-cs"/>
              </a:rPr>
              <a:t>Gjennom hele 1800-tallet rekrutterte frivillige organisasjoner i Norge medlemmer fra et bredt spekter av sosiale grupper, noe som gjorde at de var i stand til å samle store folkegrupper. Dette var viktig fordi det tidligere hadde vært store skiller mellom fattige og rike, og ulike samfunnsinstitusjoner var dominert av en elite som hadde penger, prestisje og makt. </a:t>
            </a:r>
          </a:p>
          <a:p>
            <a:pPr fontAlgn="base"/>
            <a:r>
              <a:rPr lang="nb-NO" sz="1200" kern="1200" dirty="0">
                <a:solidFill>
                  <a:schemeClr val="tx1"/>
                </a:solidFill>
                <a:effectLst/>
                <a:latin typeface="+mn-lt"/>
                <a:ea typeface="+mn-ea"/>
                <a:cs typeface="+mn-cs"/>
              </a:rPr>
              <a:t> </a:t>
            </a:r>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10</a:t>
            </a:fld>
            <a:endParaRPr lang="nb-NO">
              <a:solidFill>
                <a:prstClr val="black"/>
              </a:solidFill>
            </a:endParaRPr>
          </a:p>
        </p:txBody>
      </p:sp>
    </p:spTree>
    <p:extLst>
      <p:ext uri="{BB962C8B-B14F-4D97-AF65-F5344CB8AC3E}">
        <p14:creationId xmlns:p14="http://schemas.microsoft.com/office/powerpoint/2010/main" val="551709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kern="1200" dirty="0">
                <a:solidFill>
                  <a:schemeClr val="tx1"/>
                </a:solidFill>
                <a:effectLst/>
                <a:latin typeface="+mn-lt"/>
                <a:ea typeface="+mn-ea"/>
                <a:cs typeface="+mn-cs"/>
              </a:rPr>
              <a:t>Utover 1900-tallet førte blant annet to verdenskriger og økonomiske kriser til at staten var svak og ikke hadde råd til å tilby grunnleggende velferdstjenester</a:t>
            </a:r>
            <a:r>
              <a:rPr lang="nb-NO" sz="1200" dirty="0"/>
              <a:t>.</a:t>
            </a:r>
            <a:r>
              <a:rPr lang="nb-NO" sz="1200" kern="1200" dirty="0">
                <a:solidFill>
                  <a:schemeClr val="tx1"/>
                </a:solidFill>
                <a:effectLst/>
                <a:latin typeface="+mn-lt"/>
                <a:ea typeface="+mn-ea"/>
                <a:cs typeface="+mn-cs"/>
              </a:rPr>
              <a:t> </a:t>
            </a:r>
            <a:r>
              <a:rPr lang="nb-NO" sz="1200" dirty="0"/>
              <a:t>Det </a:t>
            </a:r>
            <a:r>
              <a:rPr lang="nb-NO" sz="1200" kern="1200" dirty="0">
                <a:solidFill>
                  <a:schemeClr val="tx1"/>
                </a:solidFill>
                <a:effectLst/>
                <a:latin typeface="+mn-lt"/>
                <a:ea typeface="+mn-ea"/>
                <a:cs typeface="+mn-cs"/>
              </a:rPr>
              <a:t>førte til at mye av frivilligheten på 1900-tallet var rettet mot helse- og velferdssektoren og humanitært arbeid. Fra 1950-tallet begynte Norge å bli et stadig mer velstående samfunn, noe som førte til at folk fikk redusert arbeidstid og mer fritid. Humanitært og sosialt arbeid ble i stor grad overtatt av staten, og frivilligheten innen kultur, idrett og fritidsaktiviteter økte sterkt. </a:t>
            </a:r>
            <a:endParaRPr lang="nb-NO" dirty="0"/>
          </a:p>
          <a:p>
            <a:endParaRPr lang="nb-NO" sz="1200" dirty="0"/>
          </a:p>
          <a:p>
            <a:r>
              <a:rPr lang="nb-NO" sz="1200" kern="1200" dirty="0">
                <a:solidFill>
                  <a:schemeClr val="tx1"/>
                </a:solidFill>
                <a:effectLst/>
                <a:latin typeface="+mn-lt"/>
                <a:ea typeface="+mn-ea"/>
                <a:cs typeface="+mn-cs"/>
              </a:rPr>
              <a:t>Dette er kort oppsummert frivillighets historie i Norge i dag, og det er </a:t>
            </a:r>
            <a:r>
              <a:rPr lang="nb-NO" sz="1200" dirty="0"/>
              <a:t>alt tyder</a:t>
            </a:r>
            <a:r>
              <a:rPr lang="nb-NO" sz="1200" kern="1200" dirty="0">
                <a:solidFill>
                  <a:schemeClr val="tx1"/>
                </a:solidFill>
                <a:effectLst/>
                <a:latin typeface="+mn-lt"/>
                <a:ea typeface="+mn-ea"/>
                <a:cs typeface="+mn-cs"/>
              </a:rPr>
              <a:t> på at frivilligheten kommer til å fortsette å være sterk i fremtiden også. Men for at det skal være tilfellet er det viktig at flere unge engasjerer seg i en organisasjon for en sak som de brenner for.</a:t>
            </a:r>
            <a:r>
              <a:rPr lang="nb-NO" sz="1200" dirty="0"/>
              <a:t> </a:t>
            </a:r>
            <a:endParaRPr lang="nb-NO" dirty="0">
              <a:cs typeface="Calibri"/>
            </a:endParaRPr>
          </a:p>
          <a:p>
            <a:pPr fontAlgn="base"/>
            <a:r>
              <a:rPr lang="nb-NO" sz="1200" kern="1200" dirty="0">
                <a:solidFill>
                  <a:schemeClr val="tx1"/>
                </a:solidFill>
                <a:effectLst/>
                <a:latin typeface="+mn-lt"/>
                <a:ea typeface="+mn-ea"/>
                <a:cs typeface="+mn-cs"/>
              </a:rPr>
              <a:t> </a:t>
            </a:r>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11</a:t>
            </a:fld>
            <a:endParaRPr lang="nb-NO">
              <a:solidFill>
                <a:prstClr val="black"/>
              </a:solidFill>
            </a:endParaRPr>
          </a:p>
        </p:txBody>
      </p:sp>
    </p:spTree>
    <p:extLst>
      <p:ext uri="{BB962C8B-B14F-4D97-AF65-F5344CB8AC3E}">
        <p14:creationId xmlns:p14="http://schemas.microsoft.com/office/powerpoint/2010/main" val="359783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0" i="0" kern="1200" dirty="0">
                <a:solidFill>
                  <a:schemeClr val="tx1"/>
                </a:solidFill>
                <a:effectLst/>
                <a:latin typeface="+mn-lt"/>
                <a:ea typeface="+mn-ea"/>
                <a:cs typeface="+mn-cs"/>
              </a:rPr>
              <a:t>Det er en viktig sammenheng mellom demokrati og sentrale menneskerettigheter som ytringsfrihet, stemmerett og organisasjonsfrihet. Demokratiet kan ha </a:t>
            </a:r>
            <a:r>
              <a:rPr lang="nb-NO" sz="1200" b="0" i="0" kern="1200" baseline="0" dirty="0">
                <a:solidFill>
                  <a:schemeClr val="tx1"/>
                </a:solidFill>
                <a:effectLst/>
                <a:latin typeface="+mn-lt"/>
                <a:ea typeface="+mn-ea"/>
                <a:cs typeface="+mn-cs"/>
              </a:rPr>
              <a:t> mange ulike former, og det å delta i frivillige organisasjoner er en viktig del av demokratiet, og det er ved å engasjere dere at dere kan delta i videreutviklingen av demokratiet i Norge. </a:t>
            </a:r>
            <a:endParaRPr lang="nb-NO" sz="1200" b="0" i="0" kern="1200" dirty="0">
              <a:solidFill>
                <a:schemeClr val="tx1"/>
              </a:solidFill>
              <a:effectLst/>
              <a:latin typeface="+mn-lt"/>
              <a:ea typeface="+mn-ea"/>
              <a:cs typeface="+mn-cs"/>
            </a:endParaRP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Alle individer</a:t>
            </a:r>
            <a:r>
              <a:rPr lang="nb-NO" sz="1200" b="0" i="0" kern="1200" baseline="0" dirty="0">
                <a:solidFill>
                  <a:schemeClr val="tx1"/>
                </a:solidFill>
                <a:effectLst/>
                <a:latin typeface="+mn-lt"/>
                <a:ea typeface="+mn-ea"/>
                <a:cs typeface="+mn-cs"/>
              </a:rPr>
              <a:t> har </a:t>
            </a:r>
            <a:r>
              <a:rPr lang="nb-NO" sz="1200" b="0" i="0" kern="1200" dirty="0">
                <a:solidFill>
                  <a:schemeClr val="tx1"/>
                </a:solidFill>
                <a:effectLst/>
                <a:latin typeface="+mn-lt"/>
                <a:ea typeface="+mn-ea"/>
                <a:cs typeface="+mn-cs"/>
              </a:rPr>
              <a:t>rett til å delta i politisk arbeid, samtidig som samfunnet er avhengig av at borgerne bruker rettighetene til politisk deltakelse og utforming av det sivile samfunnet. </a:t>
            </a:r>
            <a:endParaRPr lang="nb-NO" sz="1200" dirty="0"/>
          </a:p>
        </p:txBody>
      </p:sp>
      <p:sp>
        <p:nvSpPr>
          <p:cNvPr id="4" name="Slide Number Placeholder 3"/>
          <p:cNvSpPr>
            <a:spLocks noGrp="1"/>
          </p:cNvSpPr>
          <p:nvPr>
            <p:ph type="sldNum" sz="quarter" idx="5"/>
          </p:nvPr>
        </p:nvSpPr>
        <p:spPr/>
        <p:txBody>
          <a:bodyPr/>
          <a:lstStyle/>
          <a:p>
            <a:fld id="{AAB53B52-6474-47F5-A14D-343FD2C6C7D2}" type="slidenum">
              <a:rPr lang="nb-NO" smtClean="0">
                <a:solidFill>
                  <a:prstClr val="black"/>
                </a:solidFill>
              </a:rPr>
              <a:pPr/>
              <a:t>12</a:t>
            </a:fld>
            <a:endParaRPr lang="nb-NO">
              <a:solidFill>
                <a:prstClr val="black"/>
              </a:solidFill>
            </a:endParaRPr>
          </a:p>
        </p:txBody>
      </p:sp>
    </p:spTree>
    <p:extLst>
      <p:ext uri="{BB962C8B-B14F-4D97-AF65-F5344CB8AC3E}">
        <p14:creationId xmlns:p14="http://schemas.microsoft.com/office/powerpoint/2010/main" val="1735654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0" i="0" kern="1200" dirty="0">
                <a:solidFill>
                  <a:schemeClr val="tx1"/>
                </a:solidFill>
                <a:effectLst/>
                <a:latin typeface="+mn-lt"/>
                <a:ea typeface="+mn-ea"/>
                <a:cs typeface="+mn-cs"/>
              </a:rPr>
              <a:t>Grunnloven handler om hvordan Norge skal styres. Den gir også rettigheter til dem som bor i Norge.</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Grunnloven bygger på tre hovedprinsipper:</a:t>
            </a:r>
          </a:p>
          <a:p>
            <a:r>
              <a:rPr lang="nb-NO" sz="1200" b="0" i="0" kern="1200" dirty="0">
                <a:solidFill>
                  <a:schemeClr val="tx1"/>
                </a:solidFill>
                <a:effectLst/>
                <a:latin typeface="+mn-lt"/>
                <a:ea typeface="+mn-ea"/>
                <a:cs typeface="+mn-cs"/>
              </a:rPr>
              <a:t>Fordeling av makt</a:t>
            </a:r>
          </a:p>
          <a:p>
            <a:r>
              <a:rPr lang="nb-NO" sz="1200" b="0" i="0" kern="1200" dirty="0">
                <a:solidFill>
                  <a:schemeClr val="tx1"/>
                </a:solidFill>
                <a:effectLst/>
                <a:latin typeface="+mn-lt"/>
                <a:ea typeface="+mn-ea"/>
                <a:cs typeface="+mn-cs"/>
              </a:rPr>
              <a:t>Demokrati</a:t>
            </a:r>
          </a:p>
          <a:p>
            <a:r>
              <a:rPr lang="nb-NO" sz="1200" b="0" i="0" kern="1200" dirty="0">
                <a:solidFill>
                  <a:schemeClr val="tx1"/>
                </a:solidFill>
                <a:effectLst/>
                <a:latin typeface="+mn-lt"/>
                <a:ea typeface="+mn-ea"/>
                <a:cs typeface="+mn-cs"/>
              </a:rPr>
              <a:t>Menneskerettigheter</a:t>
            </a:r>
          </a:p>
          <a:p>
            <a:endParaRPr lang="nb-NO" sz="1200" b="0" i="0" kern="1200" dirty="0">
              <a:solidFill>
                <a:schemeClr val="tx1"/>
              </a:solidFill>
              <a:effectLst/>
              <a:latin typeface="+mn-lt"/>
              <a:ea typeface="+mn-ea"/>
              <a:cs typeface="+mn-cs"/>
            </a:endParaRPr>
          </a:p>
          <a:p>
            <a:r>
              <a:rPr lang="nb-NO" sz="1200" b="1" i="0" kern="1200" dirty="0">
                <a:solidFill>
                  <a:schemeClr val="tx1"/>
                </a:solidFill>
                <a:effectLst/>
                <a:latin typeface="+mn-lt"/>
                <a:ea typeface="+mn-ea"/>
                <a:cs typeface="+mn-cs"/>
              </a:rPr>
              <a:t>Organisasjonsfriheten</a:t>
            </a:r>
            <a:r>
              <a:rPr lang="nb-NO" sz="1200" b="0" i="0" kern="1200" dirty="0">
                <a:solidFill>
                  <a:schemeClr val="tx1"/>
                </a:solidFill>
                <a:effectLst/>
                <a:latin typeface="+mn-lt"/>
                <a:ea typeface="+mn-ea"/>
                <a:cs typeface="+mn-cs"/>
              </a:rPr>
              <a:t> er en menneskerett og dermed en av </a:t>
            </a:r>
            <a:r>
              <a:rPr lang="nb-NO" sz="1200" b="0" i="0" u="none" strike="noStrike" kern="1200" dirty="0">
                <a:solidFill>
                  <a:schemeClr val="tx1"/>
                </a:solidFill>
                <a:effectLst/>
                <a:latin typeface="+mn-lt"/>
                <a:ea typeface="+mn-ea"/>
                <a:cs typeface="+mn-cs"/>
                <a:hlinkClick r:id="rId3" tooltip="Individ"/>
              </a:rPr>
              <a:t>individets</a:t>
            </a:r>
            <a:r>
              <a:rPr lang="nb-NO" sz="1200" b="0" i="0" kern="1200" dirty="0">
                <a:solidFill>
                  <a:schemeClr val="tx1"/>
                </a:solidFill>
                <a:effectLst/>
                <a:latin typeface="+mn-lt"/>
                <a:ea typeface="+mn-ea"/>
                <a:cs typeface="+mn-cs"/>
              </a:rPr>
              <a:t> grunnleggende friheter. Det er retten til fritt å danne </a:t>
            </a:r>
            <a:r>
              <a:rPr lang="nb-NO" sz="1200" b="0" i="0" u="none" strike="noStrike" kern="1200" dirty="0">
                <a:solidFill>
                  <a:schemeClr val="tx1"/>
                </a:solidFill>
                <a:effectLst/>
                <a:latin typeface="+mn-lt"/>
                <a:ea typeface="+mn-ea"/>
                <a:cs typeface="+mn-cs"/>
                <a:hlinkClick r:id="rId4" tooltip="Sammenslutning"/>
              </a:rPr>
              <a:t>sammenslutning</a:t>
            </a:r>
            <a:r>
              <a:rPr lang="nb-NO" sz="1200" b="0" i="0" kern="1200" dirty="0">
                <a:solidFill>
                  <a:schemeClr val="tx1"/>
                </a:solidFill>
                <a:effectLst/>
                <a:latin typeface="+mn-lt"/>
                <a:ea typeface="+mn-ea"/>
                <a:cs typeface="+mn-cs"/>
              </a:rPr>
              <a:t> eller søke </a:t>
            </a:r>
            <a:r>
              <a:rPr lang="nb-NO" sz="1200" b="0" i="0" u="none" strike="noStrike" kern="1200" dirty="0">
                <a:solidFill>
                  <a:schemeClr val="tx1"/>
                </a:solidFill>
                <a:effectLst/>
                <a:latin typeface="+mn-lt"/>
                <a:ea typeface="+mn-ea"/>
                <a:cs typeface="+mn-cs"/>
                <a:hlinkClick r:id="rId5" tooltip="Opptak"/>
              </a:rPr>
              <a:t>opptak</a:t>
            </a:r>
            <a:r>
              <a:rPr lang="nb-NO" sz="1200" b="0" i="0" kern="1200" dirty="0">
                <a:solidFill>
                  <a:schemeClr val="tx1"/>
                </a:solidFill>
                <a:effectLst/>
                <a:latin typeface="+mn-lt"/>
                <a:ea typeface="+mn-ea"/>
                <a:cs typeface="+mn-cs"/>
              </a:rPr>
              <a:t> i allerede eksisterende </a:t>
            </a:r>
            <a:r>
              <a:rPr lang="nb-NO" sz="1200" b="0" i="0" u="none" strike="noStrike" kern="1200" dirty="0">
                <a:solidFill>
                  <a:schemeClr val="tx1"/>
                </a:solidFill>
                <a:effectLst/>
                <a:latin typeface="+mn-lt"/>
                <a:ea typeface="+mn-ea"/>
                <a:cs typeface="+mn-cs"/>
                <a:hlinkClick r:id="rId6" tooltip="Samfunn"/>
              </a:rPr>
              <a:t>samfunn</a:t>
            </a:r>
            <a:r>
              <a:rPr lang="nb-NO" sz="1200" b="0" i="0" kern="1200" dirty="0">
                <a:solidFill>
                  <a:schemeClr val="tx1"/>
                </a:solidFill>
                <a:effectLst/>
                <a:latin typeface="+mn-lt"/>
                <a:ea typeface="+mn-ea"/>
                <a:cs typeface="+mn-cs"/>
              </a:rPr>
              <a:t>. Det kan virke banalt, men det er ikke en selvfølge i alle land. </a:t>
            </a:r>
            <a:endParaRPr lang="nb-NO" sz="1200" dirty="0"/>
          </a:p>
          <a:p>
            <a:endParaRPr lang="en-US" sz="1200" dirty="0"/>
          </a:p>
        </p:txBody>
      </p:sp>
      <p:sp>
        <p:nvSpPr>
          <p:cNvPr id="4" name="Slide Number Placeholder 3"/>
          <p:cNvSpPr>
            <a:spLocks noGrp="1"/>
          </p:cNvSpPr>
          <p:nvPr>
            <p:ph type="sldNum" sz="quarter" idx="5"/>
          </p:nvPr>
        </p:nvSpPr>
        <p:spPr/>
        <p:txBody>
          <a:bodyPr/>
          <a:lstStyle/>
          <a:p>
            <a:fld id="{AAB53B52-6474-47F5-A14D-343FD2C6C7D2}" type="slidenum">
              <a:rPr lang="nb-NO" smtClean="0">
                <a:solidFill>
                  <a:prstClr val="black"/>
                </a:solidFill>
              </a:rPr>
              <a:pPr/>
              <a:t>13</a:t>
            </a:fld>
            <a:endParaRPr lang="nb-NO">
              <a:solidFill>
                <a:prstClr val="black"/>
              </a:solidFill>
            </a:endParaRPr>
          </a:p>
        </p:txBody>
      </p:sp>
    </p:spTree>
    <p:extLst>
      <p:ext uri="{BB962C8B-B14F-4D97-AF65-F5344CB8AC3E}">
        <p14:creationId xmlns:p14="http://schemas.microsoft.com/office/powerpoint/2010/main" val="1278515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a:solidFill>
                  <a:schemeClr val="tx1"/>
                </a:solidFill>
                <a:effectLst/>
                <a:latin typeface="+mn-lt"/>
                <a:ea typeface="+mn-ea"/>
                <a:cs typeface="+mn-cs"/>
              </a:rPr>
              <a:t>Frivilligheten er </a:t>
            </a:r>
            <a:r>
              <a:rPr lang="nb-NO"/>
              <a:t> </a:t>
            </a:r>
            <a:r>
              <a:rPr lang="nb-NO" sz="1200" kern="1200">
                <a:solidFill>
                  <a:schemeClr val="tx1"/>
                </a:solidFill>
                <a:effectLst/>
                <a:latin typeface="+mn-lt"/>
                <a:ea typeface="+mn-ea"/>
                <a:cs typeface="+mn-cs"/>
              </a:rPr>
              <a:t>en skole i demokrati.</a:t>
            </a:r>
            <a:r>
              <a:rPr lang="nb-NO"/>
              <a:t> </a:t>
            </a:r>
            <a:endParaRPr lang="nb-NO" sz="1200" kern="1200" dirty="0">
              <a:solidFill>
                <a:schemeClr val="tx1"/>
              </a:solidFill>
              <a:effectLst/>
              <a:latin typeface="+mn-lt"/>
              <a:cs typeface="Calibri" panose="020F0502020204030204"/>
            </a:endParaRPr>
          </a:p>
          <a:p>
            <a:r>
              <a:rPr lang="nb-NO"/>
              <a:t>Formange </a:t>
            </a:r>
            <a:r>
              <a:rPr lang="nb-NO" sz="1200" kern="1200">
                <a:solidFill>
                  <a:schemeClr val="tx1"/>
                </a:solidFill>
                <a:effectLst/>
                <a:latin typeface="+mn-lt"/>
                <a:ea typeface="+mn-ea"/>
                <a:cs typeface="+mn-cs"/>
              </a:rPr>
              <a:t>er frivilligheten det første stedet hvor man opplever å bli sett og hørt, og at din mening betyr noe. Som medlem får du stemmerett og kan være med å bestemme. I organisasjoner kan du møte folk som mener det samme som deg eller som har helt andre meninger!</a:t>
            </a:r>
            <a:r>
              <a:rPr lang="nb-NO"/>
              <a:t> </a:t>
            </a:r>
            <a:endParaRPr lang="nb-NO" sz="1200" kern="1200">
              <a:solidFill>
                <a:schemeClr val="tx1"/>
              </a:solidFill>
              <a:effectLst/>
              <a:latin typeface="+mn-lt"/>
              <a:cs typeface="Calibri"/>
            </a:endParaRPr>
          </a:p>
          <a:p>
            <a:r>
              <a:rPr lang="nb-NO" sz="1200" kern="1200" dirty="0">
                <a:solidFill>
                  <a:schemeClr val="tx1"/>
                </a:solidFill>
                <a:effectLst/>
                <a:latin typeface="+mn-lt"/>
                <a:ea typeface="+mn-ea"/>
                <a:cs typeface="+mn-cs"/>
              </a:rPr>
              <a:t> </a:t>
            </a:r>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14</a:t>
            </a:fld>
            <a:endParaRPr lang="nb-NO">
              <a:solidFill>
                <a:prstClr val="black"/>
              </a:solidFill>
            </a:endParaRPr>
          </a:p>
        </p:txBody>
      </p:sp>
    </p:spTree>
    <p:extLst>
      <p:ext uri="{BB962C8B-B14F-4D97-AF65-F5344CB8AC3E}">
        <p14:creationId xmlns:p14="http://schemas.microsoft.com/office/powerpoint/2010/main" val="2008061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dirty="0"/>
              <a:t>Gjennom å delta i frivilligheten blir man blant annet kjent med viktige</a:t>
            </a:r>
            <a:r>
              <a:rPr lang="nb-NO" sz="1200" baseline="0" dirty="0"/>
              <a:t> demokratiske prinsipper som stemmerett og andre demokratiske prosesser. I tillegg er det en arena for debatt og diskusjon, og mange som er frivillige har for eksempel et tillitsverv i en organisasjon. </a:t>
            </a:r>
            <a:endParaRPr lang="nb-NO" sz="1200" dirty="0"/>
          </a:p>
        </p:txBody>
      </p:sp>
      <p:sp>
        <p:nvSpPr>
          <p:cNvPr id="4" name="Slide Number Placeholder 3"/>
          <p:cNvSpPr>
            <a:spLocks noGrp="1"/>
          </p:cNvSpPr>
          <p:nvPr>
            <p:ph type="sldNum" sz="quarter" idx="5"/>
          </p:nvPr>
        </p:nvSpPr>
        <p:spPr/>
        <p:txBody>
          <a:bodyPr/>
          <a:lstStyle/>
          <a:p>
            <a:fld id="{AAB53B52-6474-47F5-A14D-343FD2C6C7D2}" type="slidenum">
              <a:rPr lang="nb-NO" smtClean="0">
                <a:solidFill>
                  <a:prstClr val="black"/>
                </a:solidFill>
              </a:rPr>
              <a:pPr/>
              <a:t>15</a:t>
            </a:fld>
            <a:endParaRPr lang="nb-NO">
              <a:solidFill>
                <a:prstClr val="black"/>
              </a:solidFill>
            </a:endParaRPr>
          </a:p>
        </p:txBody>
      </p:sp>
    </p:spTree>
    <p:extLst>
      <p:ext uri="{BB962C8B-B14F-4D97-AF65-F5344CB8AC3E}">
        <p14:creationId xmlns:p14="http://schemas.microsoft.com/office/powerpoint/2010/main" val="1311683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Oppgave 1 (se veileder)</a:t>
            </a:r>
            <a:endParaRPr lang="nb-NO" sz="1200" dirty="0"/>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16</a:t>
            </a:fld>
            <a:endParaRPr lang="nb-NO">
              <a:solidFill>
                <a:prstClr val="black"/>
              </a:solidFill>
            </a:endParaRPr>
          </a:p>
        </p:txBody>
      </p:sp>
    </p:spTree>
    <p:extLst>
      <p:ext uri="{BB962C8B-B14F-4D97-AF65-F5344CB8AC3E}">
        <p14:creationId xmlns:p14="http://schemas.microsoft.com/office/powerpoint/2010/main" val="771496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a:t>Oppgave 2 (se veileder)</a:t>
            </a:r>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17</a:t>
            </a:fld>
            <a:endParaRPr lang="nb-NO">
              <a:solidFill>
                <a:prstClr val="black"/>
              </a:solidFill>
            </a:endParaRPr>
          </a:p>
        </p:txBody>
      </p:sp>
    </p:spTree>
    <p:extLst>
      <p:ext uri="{BB962C8B-B14F-4D97-AF65-F5344CB8AC3E}">
        <p14:creationId xmlns:p14="http://schemas.microsoft.com/office/powerpoint/2010/main" val="2006608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 å være frivillig gir gode møter med andre mennesker og muligheten til å være sosial og bli bedre kjent med andre. Det aller kuleste med å være frivillig er at det er en kjempefin arena for å knytte nye vennskap. De aller fleste som er med i frivillige lag eller organisasjoner ønsker å bli kjent med nye mennesker og er som regel veldig åpne når det kommer nye fjes på møter eller aktiviteter. Når man jobber mye sammen med andre om et tema man bryr seg om, skaper det fort et felles engasjement som gjerne ender i vennskap. Og det er ikke uvanlig å kombinere aktiviteter i organisasjonen eller laget, med sosiale ting.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tillegg er man ofte veldig motivert når man engasjerer seg for en sak som man selv syns er viktig, og som man opplever som meningsfull. Derfor kan vi også si at frivillighet kan gi mening i livet, samt en opplevelse av mestring. I frivilligheten stilles det ikke strenge krav, men man bidrar med det man kan. Helt til slutt så er det også viktig med medbestemmelse. </a:t>
            </a:r>
          </a:p>
          <a:p>
            <a:endParaRPr lang="nb-NO"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53B52-6474-47F5-A14D-343FD2C6C7D2}" type="slidenum">
              <a:rPr lang="nb-NO" smtClean="0">
                <a:solidFill>
                  <a:prstClr val="black"/>
                </a:solidFill>
              </a:rPr>
              <a:pPr/>
              <a:t>18</a:t>
            </a:fld>
            <a:endParaRPr lang="nb-NO">
              <a:solidFill>
                <a:prstClr val="black"/>
              </a:solidFill>
            </a:endParaRPr>
          </a:p>
        </p:txBody>
      </p:sp>
    </p:spTree>
    <p:extLst>
      <p:ext uri="{BB962C8B-B14F-4D97-AF65-F5344CB8AC3E}">
        <p14:creationId xmlns:p14="http://schemas.microsoft.com/office/powerpoint/2010/main" val="1651426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b-NO" sz="1200" dirty="0">
                <a:solidFill>
                  <a:schemeClr val="tx1"/>
                </a:solidFill>
              </a:rPr>
              <a:t>Fakta viser at folk ønsker å være frivillige fordi de: </a:t>
            </a:r>
          </a:p>
          <a:p>
            <a:pPr marL="0" indent="0">
              <a:buNone/>
            </a:pPr>
            <a:endParaRPr lang="nb-NO" sz="1200" dirty="0">
              <a:solidFill>
                <a:schemeClr val="tx1"/>
              </a:solidFill>
            </a:endParaRPr>
          </a:p>
          <a:p>
            <a:pPr lvl="0"/>
            <a:r>
              <a:rPr lang="nb-NO" sz="1200" dirty="0">
                <a:solidFill>
                  <a:schemeClr val="tx1"/>
                </a:solidFill>
              </a:rPr>
              <a:t>Ønsker å hjelpe andre</a:t>
            </a:r>
          </a:p>
          <a:p>
            <a:pPr lvl="0"/>
            <a:r>
              <a:rPr lang="nb-NO" sz="1200" dirty="0">
                <a:solidFill>
                  <a:schemeClr val="tx1"/>
                </a:solidFill>
              </a:rPr>
              <a:t>Ønsker å bli kjent med nærmiljøet</a:t>
            </a:r>
          </a:p>
          <a:p>
            <a:pPr lvl="0"/>
            <a:r>
              <a:rPr lang="nb-NO" sz="1200" dirty="0">
                <a:solidFill>
                  <a:schemeClr val="tx1"/>
                </a:solidFill>
              </a:rPr>
              <a:t>Ønsker å lære noe nytt</a:t>
            </a:r>
          </a:p>
          <a:p>
            <a:endParaRPr lang="nb-NO" sz="1200" dirty="0"/>
          </a:p>
          <a:p>
            <a:endParaRPr lang="nb-NO" sz="1200" dirty="0">
              <a:hlinkClick r:id="" action="ppaction://noaction"/>
            </a:endParaRPr>
          </a:p>
          <a:p>
            <a:r>
              <a:rPr lang="nb-NO" sz="1200" dirty="0">
                <a:hlinkClick r:id="" action="ppaction://noaction"/>
              </a:rPr>
              <a:t>https://om.frivillig.no/kampanje-for-felleskap-og-sosial-sttte</a:t>
            </a:r>
            <a:endParaRPr lang="nb-NO" sz="1200" dirty="0"/>
          </a:p>
        </p:txBody>
      </p:sp>
      <p:sp>
        <p:nvSpPr>
          <p:cNvPr id="4" name="Slide Number Placeholder 3"/>
          <p:cNvSpPr>
            <a:spLocks noGrp="1"/>
          </p:cNvSpPr>
          <p:nvPr>
            <p:ph type="sldNum" sz="quarter" idx="5"/>
          </p:nvPr>
        </p:nvSpPr>
        <p:spPr/>
        <p:txBody>
          <a:bodyPr/>
          <a:lstStyle/>
          <a:p>
            <a:fld id="{AAB53B52-6474-47F5-A14D-343FD2C6C7D2}" type="slidenum">
              <a:rPr lang="nb-NO" smtClean="0">
                <a:solidFill>
                  <a:prstClr val="black"/>
                </a:solidFill>
              </a:rPr>
              <a:pPr/>
              <a:t>19</a:t>
            </a:fld>
            <a:endParaRPr lang="nb-NO">
              <a:solidFill>
                <a:prstClr val="black"/>
              </a:solidFill>
            </a:endParaRPr>
          </a:p>
        </p:txBody>
      </p:sp>
    </p:spTree>
    <p:extLst>
      <p:ext uri="{BB962C8B-B14F-4D97-AF65-F5344CB8AC3E}">
        <p14:creationId xmlns:p14="http://schemas.microsoft.com/office/powerpoint/2010/main" val="171192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Til</a:t>
            </a:r>
            <a:r>
              <a:rPr lang="nb-NO" sz="1200" kern="1200" baseline="0" dirty="0">
                <a:solidFill>
                  <a:schemeClr val="tx1"/>
                </a:solidFill>
                <a:effectLst/>
                <a:latin typeface="+mn-lt"/>
                <a:ea typeface="+mn-ea"/>
                <a:cs typeface="+mn-cs"/>
              </a:rPr>
              <a:t> å begynne med lurer jeg på om det er noen som vet hva det vil si å være frivillig. </a:t>
            </a: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(Gi elevene mulighet til å svare).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2</a:t>
            </a:fld>
            <a:endParaRPr lang="nb-NO">
              <a:solidFill>
                <a:prstClr val="black"/>
              </a:solidFill>
            </a:endParaRPr>
          </a:p>
        </p:txBody>
      </p:sp>
    </p:spTree>
    <p:extLst>
      <p:ext uri="{BB962C8B-B14F-4D97-AF65-F5344CB8AC3E}">
        <p14:creationId xmlns:p14="http://schemas.microsoft.com/office/powerpoint/2010/main" val="916267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a:solidFill>
                  <a:schemeClr val="tx1"/>
                </a:solidFill>
                <a:effectLst/>
                <a:latin typeface="+mn-lt"/>
                <a:ea typeface="+mn-ea"/>
                <a:cs typeface="+mn-cs"/>
              </a:rPr>
              <a:t>Oppgave 3 (se veileder)</a:t>
            </a:r>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20</a:t>
            </a:fld>
            <a:endParaRPr lang="nb-NO">
              <a:solidFill>
                <a:prstClr val="black"/>
              </a:solidFill>
            </a:endParaRPr>
          </a:p>
        </p:txBody>
      </p:sp>
    </p:spTree>
    <p:extLst>
      <p:ext uri="{BB962C8B-B14F-4D97-AF65-F5344CB8AC3E}">
        <p14:creationId xmlns:p14="http://schemas.microsoft.com/office/powerpoint/2010/main" val="1576695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err="1">
                <a:solidFill>
                  <a:schemeClr val="tx1"/>
                </a:solidFill>
                <a:effectLst/>
                <a:latin typeface="+mn-lt"/>
                <a:ea typeface="+mn-ea"/>
                <a:cs typeface="+mn-cs"/>
              </a:rPr>
              <a:t>Frivillig.no</a:t>
            </a:r>
            <a:r>
              <a:rPr lang="nb-NO" sz="1200" kern="1200" dirty="0">
                <a:solidFill>
                  <a:schemeClr val="tx1"/>
                </a:solidFill>
                <a:effectLst/>
                <a:latin typeface="+mn-lt"/>
                <a:ea typeface="+mn-ea"/>
                <a:cs typeface="+mn-cs"/>
              </a:rPr>
              <a:t> er en nasjonal oppslagstavle hvor frivillige organisasjoner legger ut oppdrag som de søker frivillige til. Her finnes det ulike organisasjoner og oppdrag. </a:t>
            </a:r>
          </a:p>
          <a:p>
            <a:endParaRPr lang="nb-NO" sz="1200" dirty="0">
              <a:solidFill>
                <a:schemeClr val="tx1"/>
              </a:solidFill>
              <a:ea typeface="Campton Light" charset="0"/>
              <a:cs typeface="Campton Light" charset="0"/>
            </a:endParaRPr>
          </a:p>
          <a:p>
            <a:r>
              <a:rPr lang="nb-NO" sz="1200" dirty="0">
                <a:solidFill>
                  <a:schemeClr val="tx1"/>
                </a:solidFill>
                <a:ea typeface="Campton Light" charset="0"/>
                <a:cs typeface="Campton Light" charset="0"/>
              </a:rPr>
              <a:t>Utviklet i samarbeid med Frivillighet Norges 300 medlemsorganisasjoner</a:t>
            </a:r>
          </a:p>
          <a:p>
            <a:r>
              <a:rPr lang="nb-NO" sz="1200" dirty="0">
                <a:solidFill>
                  <a:schemeClr val="tx1"/>
                </a:solidFill>
                <a:ea typeface="Campton Light" charset="0"/>
                <a:cs typeface="Campton Light" charset="0"/>
              </a:rPr>
              <a:t>Er gratis å bruke!</a:t>
            </a:r>
          </a:p>
          <a:p>
            <a:r>
              <a:rPr lang="nb-NO" sz="1200" dirty="0">
                <a:solidFill>
                  <a:schemeClr val="tx1"/>
                </a:solidFill>
                <a:ea typeface="Campton Light" charset="0"/>
                <a:cs typeface="Campton Light" charset="0"/>
              </a:rPr>
              <a:t>40 % av de som melder seg er under 30 år</a:t>
            </a:r>
          </a:p>
          <a:p>
            <a:endParaRPr lang="nb-NO" sz="1200" dirty="0">
              <a:solidFill>
                <a:schemeClr val="tx1"/>
              </a:solidFill>
              <a:ea typeface="Campton Light" charset="0"/>
              <a:cs typeface="Campton Light" charset="0"/>
            </a:endParaRPr>
          </a:p>
          <a:p>
            <a:pPr marL="0" marR="0" indent="0" algn="l" defTabSz="3429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Hvilke organisasjoner har registrert seg i vår kommune?</a:t>
            </a:r>
          </a:p>
          <a:p>
            <a:endParaRPr lang="nb-NO" sz="1200" dirty="0">
              <a:solidFill>
                <a:schemeClr val="tx1"/>
              </a:solidFill>
              <a:ea typeface="Campton Light" charset="0"/>
              <a:cs typeface="Campton Light" charset="0"/>
            </a:endParaRPr>
          </a:p>
          <a:p>
            <a:endParaRPr lang="nb-NO" sz="1200" dirty="0"/>
          </a:p>
        </p:txBody>
      </p:sp>
      <p:sp>
        <p:nvSpPr>
          <p:cNvPr id="4" name="Plassholder for lysbildenummer 3"/>
          <p:cNvSpPr>
            <a:spLocks noGrp="1"/>
          </p:cNvSpPr>
          <p:nvPr>
            <p:ph type="sldNum" sz="quarter" idx="5"/>
          </p:nvPr>
        </p:nvSpPr>
        <p:spPr/>
        <p:txBody>
          <a:bodyPr/>
          <a:lstStyle/>
          <a:p>
            <a:fld id="{AAB53B52-6474-47F5-A14D-343FD2C6C7D2}" type="slidenum">
              <a:rPr lang="nb-NO" smtClean="0">
                <a:solidFill>
                  <a:prstClr val="black"/>
                </a:solidFill>
              </a:rPr>
              <a:pPr/>
              <a:t>21</a:t>
            </a:fld>
            <a:endParaRPr lang="nb-NO">
              <a:solidFill>
                <a:prstClr val="black"/>
              </a:solidFill>
            </a:endParaRPr>
          </a:p>
        </p:txBody>
      </p:sp>
    </p:spTree>
    <p:extLst>
      <p:ext uri="{BB962C8B-B14F-4D97-AF65-F5344CB8AC3E}">
        <p14:creationId xmlns:p14="http://schemas.microsoft.com/office/powerpoint/2010/main" val="1214868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a:solidFill>
                  <a:schemeClr val="tx1"/>
                </a:solidFill>
                <a:effectLst/>
                <a:latin typeface="+mn-lt"/>
                <a:ea typeface="+mn-ea"/>
                <a:cs typeface="+mn-cs"/>
              </a:rPr>
              <a:t>Oppgave 4 (se veileder)</a:t>
            </a:r>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22</a:t>
            </a:fld>
            <a:endParaRPr lang="nb-NO">
              <a:solidFill>
                <a:prstClr val="black"/>
              </a:solidFill>
            </a:endParaRPr>
          </a:p>
        </p:txBody>
      </p:sp>
    </p:spTree>
    <p:extLst>
      <p:ext uri="{BB962C8B-B14F-4D97-AF65-F5344CB8AC3E}">
        <p14:creationId xmlns:p14="http://schemas.microsoft.com/office/powerpoint/2010/main" val="1192966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 aller fleste frivillige organisasjoner ønsker å rekruttere bredt, og vil gjerne få med flere unge som frivillige. Likevel er det mange unge som ikke vet om mulighetene som finnes for å engasjere seg, blant annet på grunn av barrierene som allerede er nevnt. Vi vet at den viktigste grunnen til at folk melder seg som frivillige er at noen spør dem direkte, eller viser dem at det finnes mange måter å engasjere seg på. Derfor er </a:t>
            </a:r>
            <a:r>
              <a:rPr lang="nb-NO" sz="1200" kern="1200" dirty="0" err="1">
                <a:solidFill>
                  <a:schemeClr val="tx1"/>
                </a:solidFill>
                <a:effectLst/>
                <a:latin typeface="+mn-lt"/>
                <a:ea typeface="+mn-ea"/>
                <a:cs typeface="+mn-cs"/>
              </a:rPr>
              <a:t>Frivillig.no</a:t>
            </a:r>
            <a:r>
              <a:rPr lang="nb-NO" sz="1200" kern="1200" dirty="0">
                <a:solidFill>
                  <a:schemeClr val="tx1"/>
                </a:solidFill>
                <a:effectLst/>
                <a:latin typeface="+mn-lt"/>
                <a:ea typeface="+mn-ea"/>
                <a:cs typeface="+mn-cs"/>
              </a:rPr>
              <a:t> opptatt av å spørre alle om de vil være med som frivillige, uavhengig av hvor gamle de er.</a:t>
            </a:r>
          </a:p>
          <a:p>
            <a:pPr marL="0" marR="0" indent="0" algn="l" defTabSz="3429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Likevel sier 63%</a:t>
            </a:r>
            <a:r>
              <a:rPr lang="nb-NO" sz="1200" kern="1200" baseline="0" dirty="0">
                <a:solidFill>
                  <a:schemeClr val="tx1"/>
                </a:solidFill>
                <a:effectLst/>
                <a:latin typeface="+mn-lt"/>
                <a:ea typeface="+mn-ea"/>
                <a:cs typeface="+mn-cs"/>
              </a:rPr>
              <a:t> nei når de blir spurt om noen har forsøkt å rekruttere de til frivillig arbeid de siste 12 månedene. Bare 32% sier ja, og 5% svarer at de ikke husker. Forskning viser at de som faktisk blir spurt er de som allerede er veldig engasjerte og med i flere organisasjoner fra før.</a:t>
            </a:r>
            <a:endParaRPr lang="nb-NO" sz="1200" kern="1200" dirty="0">
              <a:solidFill>
                <a:schemeClr val="tx1"/>
              </a:solidFill>
              <a:effectLst/>
              <a:latin typeface="+mn-lt"/>
              <a:ea typeface="+mn-ea"/>
              <a:cs typeface="+mn-cs"/>
            </a:endParaRPr>
          </a:p>
          <a:p>
            <a:endParaRPr lang="nb-NO" sz="1200" dirty="0"/>
          </a:p>
        </p:txBody>
      </p:sp>
    </p:spTree>
    <p:extLst>
      <p:ext uri="{BB962C8B-B14F-4D97-AF65-F5344CB8AC3E}">
        <p14:creationId xmlns:p14="http://schemas.microsoft.com/office/powerpoint/2010/main" val="1823817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kern="1200" dirty="0">
                <a:solidFill>
                  <a:schemeClr val="tx1"/>
                </a:solidFill>
                <a:effectLst/>
                <a:latin typeface="+mn-lt"/>
                <a:ea typeface="+mn-ea"/>
                <a:cs typeface="+mn-cs"/>
              </a:rPr>
              <a:t>Diskusjonsoppgave.</a:t>
            </a:r>
            <a:r>
              <a:rPr lang="nb-NO" sz="1200" b="0" kern="1200" baseline="0" dirty="0">
                <a:solidFill>
                  <a:schemeClr val="tx1"/>
                </a:solidFill>
                <a:effectLst/>
                <a:latin typeface="+mn-lt"/>
                <a:ea typeface="+mn-ea"/>
                <a:cs typeface="+mn-cs"/>
              </a:rPr>
              <a:t> Se veileder.</a:t>
            </a:r>
            <a:endParaRPr lang="nb-NO" sz="1200" b="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24</a:t>
            </a:fld>
            <a:endParaRPr lang="nb-NO">
              <a:solidFill>
                <a:prstClr val="black"/>
              </a:solidFill>
            </a:endParaRPr>
          </a:p>
        </p:txBody>
      </p:sp>
    </p:spTree>
    <p:extLst>
      <p:ext uri="{BB962C8B-B14F-4D97-AF65-F5344CB8AC3E}">
        <p14:creationId xmlns:p14="http://schemas.microsoft.com/office/powerpoint/2010/main" val="2122229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Noen av barrierene</a:t>
            </a:r>
            <a:r>
              <a:rPr lang="nb-NO" sz="1200" kern="1200" baseline="0" dirty="0">
                <a:solidFill>
                  <a:schemeClr val="tx1"/>
                </a:solidFill>
                <a:effectLst/>
                <a:latin typeface="+mn-lt"/>
                <a:ea typeface="+mn-ea"/>
                <a:cs typeface="+mn-cs"/>
              </a:rPr>
              <a:t> for å delta i frivilligheten er: </a:t>
            </a:r>
          </a:p>
          <a:p>
            <a:endParaRPr lang="nb-NO" sz="1200" kern="1200" baseline="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Kunnskap: Folk vet ikke at organisasjonene finnes og de vet ikke hva de kan gjøre hos dem</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Kjennskap: Nye kjenner ingen andre i organisasjonen og er kanskje ikke trygge på å henvende seg til dem på egenhånd</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Kultur: Organisasjonen fremstår som en veldig lik gruppe med lite rom for forskjeller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Tilgjengelighet: Det er ikke enkelt å komme til organisasjonen eller komme i kontakt med dem.</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Tid: Folk er usikre på om de har tid, får nok pauser og kan delta på dagtid eller kveldstid</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Økonomi: Folk har ikke råd til å betale for transport eller andre utgifter knyttet til frivillighet, selv om det å være frivillig i seg selv er gratis, </a:t>
            </a:r>
          </a:p>
          <a:p>
            <a:endParaRPr lang="nb-NO" sz="1200" dirty="0"/>
          </a:p>
        </p:txBody>
      </p:sp>
      <p:sp>
        <p:nvSpPr>
          <p:cNvPr id="4" name="Plassholder for lysbildenummer 3"/>
          <p:cNvSpPr>
            <a:spLocks noGrp="1"/>
          </p:cNvSpPr>
          <p:nvPr>
            <p:ph type="sldNum" sz="quarter" idx="5"/>
          </p:nvPr>
        </p:nvSpPr>
        <p:spPr/>
        <p:txBody>
          <a:bodyPr/>
          <a:lstStyle/>
          <a:p>
            <a:fld id="{AAB53B52-6474-47F5-A14D-343FD2C6C7D2}" type="slidenum">
              <a:rPr lang="nb-NO" smtClean="0">
                <a:solidFill>
                  <a:prstClr val="black"/>
                </a:solidFill>
              </a:rPr>
              <a:pPr/>
              <a:t>25</a:t>
            </a:fld>
            <a:endParaRPr lang="nb-NO">
              <a:solidFill>
                <a:prstClr val="black"/>
              </a:solidFill>
            </a:endParaRPr>
          </a:p>
        </p:txBody>
      </p:sp>
    </p:spTree>
    <p:extLst>
      <p:ext uri="{BB962C8B-B14F-4D97-AF65-F5344CB8AC3E}">
        <p14:creationId xmlns:p14="http://schemas.microsoft.com/office/powerpoint/2010/main" val="1935281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kern="1200" dirty="0">
                <a:solidFill>
                  <a:schemeClr val="tx1"/>
                </a:solidFill>
                <a:effectLst/>
                <a:latin typeface="+mn-lt"/>
                <a:ea typeface="+mn-ea"/>
                <a:cs typeface="+mn-cs"/>
              </a:rPr>
              <a:t>Oppgave</a:t>
            </a:r>
            <a:r>
              <a:rPr lang="nb-NO" sz="1200" kern="1200" baseline="0" dirty="0">
                <a:solidFill>
                  <a:schemeClr val="tx1"/>
                </a:solidFill>
                <a:effectLst/>
                <a:latin typeface="+mn-lt"/>
                <a:ea typeface="+mn-ea"/>
                <a:cs typeface="+mn-cs"/>
              </a:rPr>
              <a:t> 5 (se veileder)</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26</a:t>
            </a:fld>
            <a:endParaRPr lang="nb-NO">
              <a:solidFill>
                <a:prstClr val="black"/>
              </a:solidFill>
            </a:endParaRPr>
          </a:p>
        </p:txBody>
      </p:sp>
    </p:spTree>
    <p:extLst>
      <p:ext uri="{BB962C8B-B14F-4D97-AF65-F5344CB8AC3E}">
        <p14:creationId xmlns:p14="http://schemas.microsoft.com/office/powerpoint/2010/main" val="2061647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Oppgave 6 (se veileder)</a:t>
            </a:r>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27</a:t>
            </a:fld>
            <a:endParaRPr lang="nb-NO">
              <a:solidFill>
                <a:prstClr val="black"/>
              </a:solidFill>
            </a:endParaRPr>
          </a:p>
        </p:txBody>
      </p:sp>
    </p:spTree>
    <p:extLst>
      <p:ext uri="{BB962C8B-B14F-4D97-AF65-F5344CB8AC3E}">
        <p14:creationId xmlns:p14="http://schemas.microsoft.com/office/powerpoint/2010/main" val="2140956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Hvert år feirer vi FNs internasjonale</a:t>
            </a:r>
            <a:r>
              <a:rPr lang="nb-NO" sz="1200" b="0" i="0" kern="1200" baseline="0" dirty="0">
                <a:solidFill>
                  <a:schemeClr val="tx1"/>
                </a:solidFill>
                <a:effectLst/>
                <a:latin typeface="+mn-lt"/>
                <a:ea typeface="+mn-ea"/>
                <a:cs typeface="+mn-cs"/>
              </a:rPr>
              <a:t> dag for frivillighet 5. desember. Rundt omkring i landet markeres dagen ulikt. </a:t>
            </a:r>
            <a:r>
              <a:rPr lang="nb-NO" sz="1200" b="0" i="0" kern="1200" dirty="0">
                <a:solidFill>
                  <a:schemeClr val="tx1"/>
                </a:solidFill>
                <a:effectLst/>
                <a:latin typeface="+mn-lt"/>
                <a:ea typeface="+mn-ea"/>
                <a:cs typeface="+mn-cs"/>
              </a:rPr>
              <a:t>Dagen skal vise fram den viktige innsatsen frivillige bidrar med hver dag gjennom individuell innsats, initiativer i lokalsamfunnet og frivillige organisasjoner for å stimulere til enda mer frivillig aktivitet.</a:t>
            </a:r>
          </a:p>
          <a:p>
            <a:br>
              <a:rPr lang="nb-NO" sz="1200" dirty="0"/>
            </a:br>
            <a:r>
              <a:rPr lang="nb-NO" sz="1200" b="0" i="0" kern="1200" dirty="0">
                <a:solidFill>
                  <a:schemeClr val="tx1"/>
                </a:solidFill>
                <a:effectLst/>
                <a:latin typeface="+mn-lt"/>
                <a:ea typeface="+mn-ea"/>
                <a:cs typeface="+mn-cs"/>
              </a:rPr>
              <a:t>Over hele lander markerer organisasjoner og lokalsamfunn FNs internasjonale dag for frivillighet 5. desember.</a:t>
            </a:r>
            <a:endParaRPr lang="nb-NO" sz="1200" dirty="0"/>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28</a:t>
            </a:fld>
            <a:endParaRPr lang="nb-NO">
              <a:solidFill>
                <a:prstClr val="black"/>
              </a:solidFill>
            </a:endParaRPr>
          </a:p>
        </p:txBody>
      </p:sp>
    </p:spTree>
    <p:extLst>
      <p:ext uri="{BB962C8B-B14F-4D97-AF65-F5344CB8AC3E}">
        <p14:creationId xmlns:p14="http://schemas.microsoft.com/office/powerpoint/2010/main" val="605607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Oppgave 7 (se veileder)</a:t>
            </a:r>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29</a:t>
            </a:fld>
            <a:endParaRPr lang="nb-NO">
              <a:solidFill>
                <a:prstClr val="black"/>
              </a:solidFill>
            </a:endParaRPr>
          </a:p>
        </p:txBody>
      </p:sp>
    </p:spTree>
    <p:extLst>
      <p:ext uri="{BB962C8B-B14F-4D97-AF65-F5344CB8AC3E}">
        <p14:creationId xmlns:p14="http://schemas.microsoft.com/office/powerpoint/2010/main" val="500354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Å være frivillig betyr at man gjør en innsats uten å få betalt for det. Det kan være å gjøre noe for andre, å gjøre noe for samfunnet eller gjøre noe fordi det er gøy</a:t>
            </a:r>
            <a:r>
              <a:rPr lang="nb-NO" sz="1200" kern="1200" baseline="0" dirty="0">
                <a:solidFill>
                  <a:schemeClr val="tx1"/>
                </a:solidFill>
                <a:effectLst/>
                <a:latin typeface="+mn-lt"/>
                <a:ea typeface="+mn-ea"/>
                <a:cs typeface="+mn-cs"/>
              </a:rPr>
              <a:t>. Man kan være frivillig </a:t>
            </a:r>
            <a:r>
              <a:rPr lang="nb-NO" sz="1200" kern="1200" dirty="0">
                <a:solidFill>
                  <a:schemeClr val="tx1"/>
                </a:solidFill>
                <a:effectLst/>
                <a:latin typeface="+mn-lt"/>
                <a:ea typeface="+mn-ea"/>
                <a:cs typeface="+mn-cs"/>
              </a:rPr>
              <a:t>i en organisasjon, et lag eller en forening. Vi skiller mellom det å være en god venn, hyggelig nabo eller snill bestemor og det å være frivillig. </a:t>
            </a:r>
          </a:p>
          <a:p>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En måte å skille mellom dette på er at dugnad gjøres for «ditt eget» nærmiljø, idrettslag, borettslag, skole eller barnehage. Det gjør du enten fordi du selv får noe tilbake for det, eller fordi man har barn som deltar. Som frivillig for kommunen gjør du noe direkte for knyttet til kommunens virke, og har gjerne en kontaktperson som er ansatt i kommunen. Når man er frivillig i en organisasjon tilhører man et fellesskap, ofte over noe tid og med opplæring og </a:t>
            </a:r>
            <a:r>
              <a:rPr lang="nb-NO" sz="1200" kern="1200" dirty="0" err="1">
                <a:solidFill>
                  <a:schemeClr val="tx1"/>
                </a:solidFill>
                <a:effectLst/>
                <a:latin typeface="+mn-lt"/>
                <a:ea typeface="+mn-ea"/>
                <a:cs typeface="+mn-cs"/>
              </a:rPr>
              <a:t>kvalitetsikring</a:t>
            </a:r>
            <a:r>
              <a:rPr lang="nb-NO" sz="1200" kern="1200" dirty="0">
                <a:solidFill>
                  <a:schemeClr val="tx1"/>
                </a:solidFill>
                <a:effectLst/>
                <a:latin typeface="+mn-lt"/>
                <a:ea typeface="+mn-ea"/>
                <a:cs typeface="+mn-cs"/>
              </a:rPr>
              <a:t>. </a:t>
            </a:r>
          </a:p>
          <a:p>
            <a:endParaRPr lang="nb-NO" sz="1200" kern="1200" dirty="0">
              <a:solidFill>
                <a:schemeClr val="tx1"/>
              </a:solidFill>
              <a:effectLst/>
              <a:latin typeface="+mn-lt"/>
              <a:ea typeface="+mn-ea"/>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 </a:t>
            </a:r>
            <a:r>
              <a:rPr lang="nb-NO" sz="1200" dirty="0"/>
              <a:t>Vet dere hvor mange prosent av befolkningen som er frivillige? </a:t>
            </a:r>
            <a:endParaRPr lang="nb-NO" sz="1200" dirty="0">
              <a:cs typeface="Calibri"/>
            </a:endParaRP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3</a:t>
            </a:fld>
            <a:endParaRPr lang="nb-NO">
              <a:solidFill>
                <a:prstClr val="black"/>
              </a:solidFill>
            </a:endParaRPr>
          </a:p>
        </p:txBody>
      </p:sp>
    </p:spTree>
    <p:extLst>
      <p:ext uri="{BB962C8B-B14F-4D97-AF65-F5344CB8AC3E}">
        <p14:creationId xmlns:p14="http://schemas.microsoft.com/office/powerpoint/2010/main" val="544023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Oppgave 8 (se veileder)</a:t>
            </a:r>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30</a:t>
            </a:fld>
            <a:endParaRPr lang="nb-NO">
              <a:solidFill>
                <a:prstClr val="black"/>
              </a:solidFill>
            </a:endParaRPr>
          </a:p>
        </p:txBody>
      </p:sp>
    </p:spTree>
    <p:extLst>
      <p:ext uri="{BB962C8B-B14F-4D97-AF65-F5344CB8AC3E}">
        <p14:creationId xmlns:p14="http://schemas.microsoft.com/office/powerpoint/2010/main" val="89774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Ett tips er å sette</a:t>
            </a:r>
            <a:r>
              <a:rPr lang="nb-NO" sz="1200" baseline="0" dirty="0"/>
              <a:t> pris på frivilligheten i sosiale medier, og takke de frivillige som dere kjenner. </a:t>
            </a:r>
            <a:endParaRPr lang="nb-NO" sz="1200" dirty="0"/>
          </a:p>
        </p:txBody>
      </p:sp>
      <p:sp>
        <p:nvSpPr>
          <p:cNvPr id="4" name="Plassholder for lysbildenummer 3"/>
          <p:cNvSpPr>
            <a:spLocks noGrp="1"/>
          </p:cNvSpPr>
          <p:nvPr>
            <p:ph type="sldNum" sz="quarter" idx="5"/>
          </p:nvPr>
        </p:nvSpPr>
        <p:spPr/>
        <p:txBody>
          <a:bodyPr/>
          <a:lstStyle/>
          <a:p>
            <a:fld id="{AAB53B52-6474-47F5-A14D-343FD2C6C7D2}" type="slidenum">
              <a:rPr lang="nb-NO" smtClean="0">
                <a:solidFill>
                  <a:prstClr val="black"/>
                </a:solidFill>
              </a:rPr>
              <a:pPr/>
              <a:t>31</a:t>
            </a:fld>
            <a:endParaRPr lang="nb-NO">
              <a:solidFill>
                <a:prstClr val="black"/>
              </a:solidFill>
            </a:endParaRPr>
          </a:p>
        </p:txBody>
      </p:sp>
    </p:spTree>
    <p:extLst>
      <p:ext uri="{BB962C8B-B14F-4D97-AF65-F5344CB8AC3E}">
        <p14:creationId xmlns:p14="http://schemas.microsoft.com/office/powerpoint/2010/main" val="1224814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32</a:t>
            </a:fld>
            <a:endParaRPr lang="nb-NO">
              <a:solidFill>
                <a:prstClr val="black"/>
              </a:solidFill>
            </a:endParaRPr>
          </a:p>
        </p:txBody>
      </p:sp>
    </p:spTree>
    <p:extLst>
      <p:ext uri="{BB962C8B-B14F-4D97-AF65-F5344CB8AC3E}">
        <p14:creationId xmlns:p14="http://schemas.microsoft.com/office/powerpoint/2010/main" val="168785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Det har seg faktisk slik at Norge er verdensmestere i frivillighet. Det finnes 100 000 frivillige lag og foreninger i Norge, og over 60% av befolkningen har vært frivillige minst en gang de siste 12 månedene. Av disse 60% er det 18% av de frivillige som gjør 78% av all frivillig innsats.</a:t>
            </a:r>
          </a:p>
          <a:p>
            <a:r>
              <a:rPr lang="nb-NO" sz="1200" kern="1200" dirty="0">
                <a:solidFill>
                  <a:schemeClr val="tx1"/>
                </a:solidFill>
                <a:effectLst/>
                <a:latin typeface="+mn-lt"/>
                <a:ea typeface="+mn-ea"/>
                <a:cs typeface="+mn-cs"/>
              </a:rPr>
              <a:t> </a:t>
            </a:r>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4</a:t>
            </a:fld>
            <a:endParaRPr lang="nb-NO">
              <a:solidFill>
                <a:prstClr val="black"/>
              </a:solidFill>
            </a:endParaRPr>
          </a:p>
        </p:txBody>
      </p:sp>
    </p:spTree>
    <p:extLst>
      <p:ext uri="{BB962C8B-B14F-4D97-AF65-F5344CB8AC3E}">
        <p14:creationId xmlns:p14="http://schemas.microsoft.com/office/powerpoint/2010/main" val="746628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Vi vet også at: </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Det gjøres frivillig arbeid tilsvarende 148 000 årsverk </a:t>
            </a:r>
          </a:p>
          <a:p>
            <a:r>
              <a:rPr lang="nb-NO" sz="1200" kern="1200" dirty="0">
                <a:solidFill>
                  <a:schemeClr val="tx1"/>
                </a:solidFill>
                <a:effectLst/>
                <a:latin typeface="+mn-lt"/>
                <a:ea typeface="+mn-ea"/>
                <a:cs typeface="+mn-cs"/>
              </a:rPr>
              <a:t>• Frivilligheten i Norge skaper verdier for 132 milliarder kroner i året </a:t>
            </a:r>
          </a:p>
          <a:p>
            <a:r>
              <a:rPr lang="nb-NO" sz="1200" kern="1200" dirty="0">
                <a:solidFill>
                  <a:schemeClr val="tx1"/>
                </a:solidFill>
                <a:effectLst/>
                <a:latin typeface="+mn-lt"/>
                <a:ea typeface="+mn-ea"/>
                <a:cs typeface="+mn-cs"/>
              </a:rPr>
              <a:t>• I Norge finnes det nesten 10 millioner medlemskap i organisasjoner </a:t>
            </a:r>
          </a:p>
          <a:p>
            <a:r>
              <a:rPr lang="nb-NO" sz="1200" kern="1200" dirty="0">
                <a:solidFill>
                  <a:schemeClr val="tx1"/>
                </a:solidFill>
                <a:effectLst/>
                <a:latin typeface="+mn-lt"/>
                <a:ea typeface="+mn-ea"/>
                <a:cs typeface="+mn-cs"/>
              </a:rPr>
              <a:t>• På 10 år har barne- og ungdomsorganisasjonene fått 100 000 nye medlemmer </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a:t>Frivillighet Norge samler frivillig sektor og deres medlemsorganisasjoner representerer over 50.000 lag og foreninger rundt i hele Norge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Er det noen av disse tallene som overasker dere? </a:t>
            </a:r>
          </a:p>
          <a:p>
            <a:pPr fontAlgn="base"/>
            <a:r>
              <a:rPr lang="nb-NO" sz="1200" kern="1200" dirty="0">
                <a:solidFill>
                  <a:schemeClr val="tx1"/>
                </a:solidFill>
                <a:effectLst/>
                <a:latin typeface="+mn-lt"/>
                <a:ea typeface="+mn-ea"/>
                <a:cs typeface="+mn-cs"/>
              </a:rPr>
              <a:t> </a:t>
            </a:r>
          </a:p>
          <a:p>
            <a:pPr fontAlgn="base"/>
            <a:r>
              <a:rPr lang="nb-NO" sz="1200" kern="1200" dirty="0">
                <a:solidFill>
                  <a:schemeClr val="tx1"/>
                </a:solidFill>
                <a:effectLst/>
                <a:latin typeface="+mn-lt"/>
                <a:ea typeface="+mn-ea"/>
                <a:cs typeface="+mn-cs"/>
              </a:rPr>
              <a:t>Nå har vi gått gjennom hva det vil si å være frivillig, hva en frivillig organisasjon er og hvordan frivilligheten har sett ut gjennom tidene og hvordan den ser ut i dag. Videre skal vi jobbe med noen oppgaver hvor dere skal tenke på det dere allerede vet om frivillighet, og hva dere tror det vil si å engasjere seg som frivillig. </a:t>
            </a:r>
          </a:p>
          <a:p>
            <a:endParaRPr lang="nb-NO" sz="1200" dirty="0"/>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5</a:t>
            </a:fld>
            <a:endParaRPr lang="nb-NO">
              <a:solidFill>
                <a:prstClr val="black"/>
              </a:solidFill>
            </a:endParaRPr>
          </a:p>
        </p:txBody>
      </p:sp>
    </p:spTree>
    <p:extLst>
      <p:ext uri="{BB962C8B-B14F-4D97-AF65-F5344CB8AC3E}">
        <p14:creationId xmlns:p14="http://schemas.microsoft.com/office/powerpoint/2010/main" val="146460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Som frivillig bidrar du til fellesskap i lokalsamfunnet. </a:t>
            </a:r>
            <a:r>
              <a:rPr lang="nb-NO" sz="1200" dirty="0"/>
              <a:t>For </a:t>
            </a:r>
            <a:r>
              <a:rPr lang="nb-NO" sz="1200" kern="1200" dirty="0">
                <a:solidFill>
                  <a:schemeClr val="tx1"/>
                </a:solidFill>
                <a:effectLst/>
                <a:latin typeface="+mn-lt"/>
                <a:ea typeface="+mn-ea"/>
                <a:cs typeface="+mn-cs"/>
              </a:rPr>
              <a:t>mange er frivilligheten det første stedet hvor man opplever å bli sett og hørt, og at din mening betyr noe. I tillegg kan man gå fra å være deltager, til å bli frivillig, til å bli medlem og så til å være med å bestemme. Ett eksempel er hvis du blir fotballtrener på laget du har spilt på siden du var liten. Å være frivillig kan gi en god mestringsfølelse, samt muligheten til å møte folk som mener det samme som deg eller som har helt andre meninger!</a:t>
            </a:r>
            <a:r>
              <a:rPr lang="nb-NO" sz="1200" dirty="0"/>
              <a:t>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6</a:t>
            </a:fld>
            <a:endParaRPr lang="nb-NO">
              <a:solidFill>
                <a:prstClr val="black"/>
              </a:solidFill>
            </a:endParaRPr>
          </a:p>
        </p:txBody>
      </p:sp>
    </p:spTree>
    <p:extLst>
      <p:ext uri="{BB962C8B-B14F-4D97-AF65-F5344CB8AC3E}">
        <p14:creationId xmlns:p14="http://schemas.microsoft.com/office/powerpoint/2010/main" val="1957570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latin typeface="Campton Medium" charset="0"/>
                <a:ea typeface="Campton Medium" charset="0"/>
                <a:cs typeface="Campton Medium" charset="0"/>
              </a:rPr>
              <a:t>Men</a:t>
            </a:r>
            <a:r>
              <a:rPr lang="nb-NO" sz="1200" baseline="0" dirty="0">
                <a:latin typeface="Campton Medium" charset="0"/>
                <a:ea typeface="Campton Medium" charset="0"/>
                <a:cs typeface="Campton Medium" charset="0"/>
              </a:rPr>
              <a:t> h</a:t>
            </a:r>
            <a:r>
              <a:rPr lang="nb-NO" sz="1200" dirty="0">
                <a:latin typeface="Campton Medium" charset="0"/>
                <a:ea typeface="Campton Medium" charset="0"/>
                <a:cs typeface="Campton Medium" charset="0"/>
              </a:rPr>
              <a:t>va er en frivillig organisasjon?</a:t>
            </a:r>
          </a:p>
          <a:p>
            <a:endParaRPr lang="nb-NO" sz="1200" dirty="0"/>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7</a:t>
            </a:fld>
            <a:endParaRPr lang="nb-NO">
              <a:solidFill>
                <a:prstClr val="black"/>
              </a:solidFill>
            </a:endParaRPr>
          </a:p>
        </p:txBody>
      </p:sp>
    </p:spTree>
    <p:extLst>
      <p:ext uri="{BB962C8B-B14F-4D97-AF65-F5344CB8AC3E}">
        <p14:creationId xmlns:p14="http://schemas.microsoft.com/office/powerpoint/2010/main" val="1618099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En frivillig organisasjon:</a:t>
            </a:r>
            <a:r>
              <a:rPr lang="nb-NO" sz="1200" dirty="0"/>
              <a:t> </a:t>
            </a:r>
            <a:endParaRPr lang="nb-NO" dirty="0">
              <a:ea typeface="+mn-ea"/>
              <a:cs typeface="+mn-cs"/>
            </a:endParaRPr>
          </a:p>
          <a:p>
            <a:r>
              <a:rPr lang="nb-NO" sz="1200" kern="1200" dirty="0">
                <a:solidFill>
                  <a:schemeClr val="tx1"/>
                </a:solidFill>
                <a:effectLst/>
                <a:latin typeface="+mn-lt"/>
                <a:ea typeface="+mn-ea"/>
                <a:cs typeface="+mn-cs"/>
              </a:rPr>
              <a:t> </a:t>
            </a:r>
          </a:p>
          <a:p>
            <a:pPr lvl="0"/>
            <a:r>
              <a:rPr lang="nb-NO" sz="1200" kern="1200" dirty="0">
                <a:solidFill>
                  <a:schemeClr val="tx1"/>
                </a:solidFill>
                <a:effectLst/>
                <a:latin typeface="+mn-lt"/>
                <a:ea typeface="+mn-ea"/>
                <a:cs typeface="+mn-cs"/>
              </a:rPr>
              <a:t>Er en sammenslutning av personer som driver med frivillig innsats  </a:t>
            </a:r>
          </a:p>
          <a:p>
            <a:pPr lvl="0"/>
            <a:r>
              <a:rPr lang="nb-NO" sz="1200" kern="1200" dirty="0">
                <a:solidFill>
                  <a:schemeClr val="tx1"/>
                </a:solidFill>
                <a:effectLst/>
                <a:latin typeface="+mn-lt"/>
                <a:ea typeface="+mn-ea"/>
                <a:cs typeface="+mn-cs"/>
              </a:rPr>
              <a:t>Er ikke fortjenestebaserte, slik at ingen kan tjene seg rike selv om organisasjonen går bra  </a:t>
            </a:r>
          </a:p>
          <a:p>
            <a:pPr lvl="0"/>
            <a:r>
              <a:rPr lang="nb-NO" sz="1200" kern="1200" dirty="0">
                <a:solidFill>
                  <a:schemeClr val="tx1"/>
                </a:solidFill>
                <a:effectLst/>
                <a:latin typeface="+mn-lt"/>
                <a:ea typeface="+mn-ea"/>
                <a:cs typeface="+mn-cs"/>
              </a:rPr>
              <a:t>Har formål, vedtekter og styre  </a:t>
            </a:r>
          </a:p>
          <a:p>
            <a:pPr lvl="0"/>
            <a:r>
              <a:rPr lang="nb-NO" sz="1200" kern="1200" dirty="0">
                <a:solidFill>
                  <a:schemeClr val="tx1"/>
                </a:solidFill>
                <a:effectLst/>
                <a:latin typeface="+mn-lt"/>
                <a:ea typeface="+mn-ea"/>
                <a:cs typeface="+mn-cs"/>
              </a:rPr>
              <a:t>Kan ha ulike typer ideelle formål  </a:t>
            </a:r>
          </a:p>
          <a:p>
            <a:r>
              <a:rPr lang="nb-NO" sz="1200" kern="1200" dirty="0">
                <a:solidFill>
                  <a:schemeClr val="tx1"/>
                </a:solidFill>
                <a:effectLst/>
                <a:latin typeface="+mn-lt"/>
                <a:ea typeface="+mn-ea"/>
                <a:cs typeface="+mn-cs"/>
              </a:rPr>
              <a:t> </a:t>
            </a:r>
          </a:p>
          <a:p>
            <a:pPr fontAlgn="base"/>
            <a:r>
              <a:rPr lang="nb-NO" sz="1200" kern="1200" dirty="0">
                <a:solidFill>
                  <a:schemeClr val="tx1"/>
                </a:solidFill>
                <a:effectLst/>
                <a:latin typeface="+mn-lt"/>
                <a:ea typeface="+mn-ea"/>
                <a:cs typeface="+mn-cs"/>
              </a:rPr>
              <a:t>Vi bruker ofte ordene forening, organisasjon, lag og klubb om hverandre, og det er i utgangspunktet ingen store forskjeller mellom dem. Det kan likevel være gradsforskjeller. Organisasjoner er ofte store, mens lag og klubber er lokale underledd av en nasjonal organisasjon. Foreninger er gjerne det samme som lokallag, eller en mindre lokal forening uten nasjonalt sentralledd.</a:t>
            </a:r>
          </a:p>
          <a:p>
            <a:pPr fontAlgn="base"/>
            <a:r>
              <a:rPr lang="nb-NO" sz="1200" kern="1200" dirty="0">
                <a:solidFill>
                  <a:schemeClr val="tx1"/>
                </a:solidFill>
                <a:effectLst/>
                <a:latin typeface="+mn-lt"/>
                <a:ea typeface="+mn-ea"/>
                <a:cs typeface="+mn-cs"/>
              </a:rPr>
              <a:t>  </a:t>
            </a:r>
          </a:p>
          <a:p>
            <a:pPr fontAlgn="base"/>
            <a:r>
              <a:rPr lang="nb-NO" sz="1200" kern="1200" dirty="0">
                <a:solidFill>
                  <a:schemeClr val="tx1"/>
                </a:solidFill>
                <a:effectLst/>
                <a:latin typeface="+mn-lt"/>
                <a:ea typeface="+mn-ea"/>
                <a:cs typeface="+mn-cs"/>
              </a:rPr>
              <a:t>Frivilligheten har en lang historie i Norge, og frivillighet har eksistert over 200 år.</a:t>
            </a:r>
          </a:p>
          <a:p>
            <a:r>
              <a:rPr lang="nb-NO" sz="1200" kern="1200" dirty="0">
                <a:solidFill>
                  <a:schemeClr val="tx1"/>
                </a:solidFill>
                <a:effectLst/>
                <a:latin typeface="+mn-lt"/>
                <a:ea typeface="+mn-ea"/>
                <a:cs typeface="+mn-cs"/>
              </a:rPr>
              <a:t> </a:t>
            </a:r>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8</a:t>
            </a:fld>
            <a:endParaRPr lang="nb-NO">
              <a:solidFill>
                <a:prstClr val="black"/>
              </a:solidFill>
            </a:endParaRPr>
          </a:p>
        </p:txBody>
      </p:sp>
    </p:spTree>
    <p:extLst>
      <p:ext uri="{BB962C8B-B14F-4D97-AF65-F5344CB8AC3E}">
        <p14:creationId xmlns:p14="http://schemas.microsoft.com/office/powerpoint/2010/main" val="1290774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latin typeface="Calibri" charset="0"/>
                <a:ea typeface="Calibri" charset="0"/>
                <a:cs typeface="Calibri" charset="0"/>
              </a:rPr>
              <a:t>Norge har et stort mangfold av organisasjoner. </a:t>
            </a:r>
          </a:p>
          <a:p>
            <a:endParaRPr lang="nb-NO" sz="1200" dirty="0">
              <a:latin typeface="Calibri" charset="0"/>
              <a:ea typeface="Calibri" charset="0"/>
              <a:cs typeface="Calibri" charset="0"/>
            </a:endParaRPr>
          </a:p>
          <a:p>
            <a:pPr marL="0" indent="0">
              <a:buNone/>
            </a:pPr>
            <a:r>
              <a:rPr lang="nb-NO" sz="1200" dirty="0">
                <a:latin typeface="Calibri" charset="0"/>
                <a:ea typeface="Calibri" charset="0"/>
                <a:cs typeface="Calibri" charset="0"/>
              </a:rPr>
              <a:t>Det finnes en frivillig organisasjon for alle, for eksempel innenfor:</a:t>
            </a:r>
          </a:p>
          <a:p>
            <a:r>
              <a:rPr lang="nb-NO" sz="1200" dirty="0">
                <a:latin typeface="Calibri" charset="0"/>
                <a:ea typeface="Calibri" charset="0"/>
                <a:cs typeface="Calibri" charset="0"/>
              </a:rPr>
              <a:t>Idrett</a:t>
            </a:r>
          </a:p>
          <a:p>
            <a:r>
              <a:rPr lang="nb-NO" sz="1200" dirty="0">
                <a:latin typeface="Calibri" charset="0"/>
                <a:ea typeface="Calibri" charset="0"/>
                <a:cs typeface="Calibri" charset="0"/>
              </a:rPr>
              <a:t>Kultur</a:t>
            </a:r>
          </a:p>
          <a:p>
            <a:r>
              <a:rPr lang="nb-NO" sz="1200" dirty="0">
                <a:latin typeface="Calibri" charset="0"/>
                <a:ea typeface="Calibri" charset="0"/>
                <a:cs typeface="Calibri" charset="0"/>
              </a:rPr>
              <a:t>Friluftsliv</a:t>
            </a:r>
          </a:p>
          <a:p>
            <a:r>
              <a:rPr lang="nb-NO" sz="1200" dirty="0">
                <a:latin typeface="Calibri" charset="0"/>
                <a:ea typeface="Calibri" charset="0"/>
                <a:cs typeface="Calibri" charset="0"/>
              </a:rPr>
              <a:t>Dyrevern</a:t>
            </a:r>
          </a:p>
          <a:p>
            <a:r>
              <a:rPr lang="nb-NO" sz="1200" dirty="0">
                <a:latin typeface="Calibri" charset="0"/>
                <a:ea typeface="Calibri" charset="0"/>
                <a:cs typeface="Calibri" charset="0"/>
              </a:rPr>
              <a:t>Lokalmiljø</a:t>
            </a:r>
          </a:p>
          <a:p>
            <a:r>
              <a:rPr lang="nb-NO" sz="1200" dirty="0">
                <a:latin typeface="Calibri" charset="0"/>
                <a:ea typeface="Calibri" charset="0"/>
                <a:cs typeface="Calibri" charset="0"/>
              </a:rPr>
              <a:t>Beredskap</a:t>
            </a:r>
          </a:p>
          <a:p>
            <a:r>
              <a:rPr lang="nb-NO" sz="1200" dirty="0">
                <a:latin typeface="Calibri" charset="0"/>
                <a:ea typeface="Calibri" charset="0"/>
                <a:cs typeface="Calibri" charset="0"/>
              </a:rPr>
              <a:t>Helse og omsorg</a:t>
            </a:r>
          </a:p>
          <a:p>
            <a:r>
              <a:rPr lang="nb-NO" sz="1200" dirty="0">
                <a:latin typeface="Calibri" charset="0"/>
                <a:ea typeface="Calibri" charset="0"/>
                <a:cs typeface="Calibri" charset="0"/>
              </a:rPr>
              <a:t>Pasientinteresser</a:t>
            </a:r>
          </a:p>
          <a:p>
            <a:r>
              <a:rPr lang="nb-NO" sz="1200" dirty="0">
                <a:latin typeface="Calibri" charset="0"/>
                <a:ea typeface="Calibri" charset="0"/>
                <a:cs typeface="Calibri" charset="0"/>
              </a:rPr>
              <a:t>Politikk</a:t>
            </a:r>
          </a:p>
          <a:p>
            <a:endParaRPr lang="nb-NO" sz="1200" dirty="0">
              <a:latin typeface="Calibri" charset="0"/>
              <a:ea typeface="Calibri" charset="0"/>
              <a:cs typeface="Calibri" charset="0"/>
            </a:endParaRPr>
          </a:p>
        </p:txBody>
      </p:sp>
      <p:sp>
        <p:nvSpPr>
          <p:cNvPr id="4" name="Plassholder for lysbildenummer 3"/>
          <p:cNvSpPr>
            <a:spLocks noGrp="1"/>
          </p:cNvSpPr>
          <p:nvPr>
            <p:ph type="sldNum" sz="quarter" idx="10"/>
          </p:nvPr>
        </p:nvSpPr>
        <p:spPr/>
        <p:txBody>
          <a:bodyPr/>
          <a:lstStyle/>
          <a:p>
            <a:fld id="{AAB53B52-6474-47F5-A14D-343FD2C6C7D2}" type="slidenum">
              <a:rPr lang="nb-NO" smtClean="0">
                <a:solidFill>
                  <a:prstClr val="black"/>
                </a:solidFill>
              </a:rPr>
              <a:pPr/>
              <a:t>9</a:t>
            </a:fld>
            <a:endParaRPr lang="nb-NO">
              <a:solidFill>
                <a:prstClr val="black"/>
              </a:solidFill>
            </a:endParaRPr>
          </a:p>
        </p:txBody>
      </p:sp>
    </p:spTree>
    <p:extLst>
      <p:ext uri="{BB962C8B-B14F-4D97-AF65-F5344CB8AC3E}">
        <p14:creationId xmlns:p14="http://schemas.microsoft.com/office/powerpoint/2010/main" val="542120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4BEE8662-FEA9-48C2-B13B-9F7C2615D41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914332"/>
            <a:endParaRPr lang="nb-NO" sz="1867">
              <a:solidFill>
                <a:prstClr val="white"/>
              </a:solidFill>
            </a:endParaRPr>
          </a:p>
        </p:txBody>
      </p:sp>
      <p:pic>
        <p:nvPicPr>
          <p:cNvPr id="18" name="Bilde 17">
            <a:extLst>
              <a:ext uri="{FF2B5EF4-FFF2-40B4-BE49-F238E27FC236}">
                <a16:creationId xmlns:a16="http://schemas.microsoft.com/office/drawing/2014/main" id="{5E70ADCE-DC43-498C-A538-08DD653650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52325" y="4969760"/>
            <a:ext cx="6239675" cy="1888240"/>
          </a:xfrm>
          <a:prstGeom prst="rect">
            <a:avLst/>
          </a:prstGeom>
        </p:spPr>
      </p:pic>
      <p:pic>
        <p:nvPicPr>
          <p:cNvPr id="16" name="Bilde 15">
            <a:extLst>
              <a:ext uri="{FF2B5EF4-FFF2-40B4-BE49-F238E27FC236}">
                <a16:creationId xmlns:a16="http://schemas.microsoft.com/office/drawing/2014/main" id="{48374AC0-1E2B-450C-9FDA-A9CBE06865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842" y="1123341"/>
            <a:ext cx="10580319" cy="3357379"/>
          </a:xfrm>
          <a:prstGeom prst="rect">
            <a:avLst/>
          </a:prstGeom>
        </p:spPr>
      </p:pic>
      <p:sp>
        <p:nvSpPr>
          <p:cNvPr id="2" name="Tittel 1">
            <a:extLst>
              <a:ext uri="{FF2B5EF4-FFF2-40B4-BE49-F238E27FC236}">
                <a16:creationId xmlns:a16="http://schemas.microsoft.com/office/drawing/2014/main" id="{33232641-6416-49F8-AF5F-B2DE64002910}"/>
              </a:ext>
            </a:extLst>
          </p:cNvPr>
          <p:cNvSpPr>
            <a:spLocks noGrp="1"/>
          </p:cNvSpPr>
          <p:nvPr>
            <p:ph type="ctrTitle"/>
          </p:nvPr>
        </p:nvSpPr>
        <p:spPr>
          <a:xfrm>
            <a:off x="1524000" y="1530980"/>
            <a:ext cx="9144000" cy="2092880"/>
          </a:xfrm>
        </p:spPr>
        <p:txBody>
          <a:bodyPr anchor="ctr" anchorCtr="0">
            <a:normAutofit/>
          </a:bodyPr>
          <a:lstStyle>
            <a:lvl1pPr algn="l">
              <a:defRPr sz="6800">
                <a:solidFill>
                  <a:schemeClr val="lt1"/>
                </a:solidFill>
              </a:defRPr>
            </a:lvl1pPr>
          </a:lstStyle>
          <a:p>
            <a:r>
              <a:rPr lang="nb-NO"/>
              <a:t>Klikk for å redigere tittelstil</a:t>
            </a:r>
          </a:p>
        </p:txBody>
      </p:sp>
      <p:sp>
        <p:nvSpPr>
          <p:cNvPr id="3" name="Undertittel 2">
            <a:extLst>
              <a:ext uri="{FF2B5EF4-FFF2-40B4-BE49-F238E27FC236}">
                <a16:creationId xmlns:a16="http://schemas.microsoft.com/office/drawing/2014/main" id="{03FDA97C-9D8E-4F47-9234-CA154CB2F211}"/>
              </a:ext>
            </a:extLst>
          </p:cNvPr>
          <p:cNvSpPr>
            <a:spLocks noGrp="1"/>
          </p:cNvSpPr>
          <p:nvPr>
            <p:ph type="subTitle" idx="1" hasCustomPrompt="1"/>
          </p:nvPr>
        </p:nvSpPr>
        <p:spPr>
          <a:xfrm>
            <a:off x="1524001" y="4937327"/>
            <a:ext cx="3960753" cy="238527"/>
          </a:xfrm>
        </p:spPr>
        <p:txBody>
          <a:bodyPr>
            <a:normAutofit/>
          </a:bodyPr>
          <a:lstStyle>
            <a:lvl1pPr marL="0" indent="0" algn="l">
              <a:buNone/>
              <a:defRPr sz="1600">
                <a:solidFill>
                  <a:schemeClr val="accent3"/>
                </a:solidFill>
              </a:defRPr>
            </a:lvl1pPr>
            <a:lvl2pPr marL="457166" indent="0" algn="ctr">
              <a:buNone/>
              <a:defRPr sz="2000"/>
            </a:lvl2pPr>
            <a:lvl3pPr marL="914332" indent="0" algn="ctr">
              <a:buNone/>
              <a:defRPr sz="1867"/>
            </a:lvl3pPr>
            <a:lvl4pPr marL="1371498" indent="0" algn="ctr">
              <a:buNone/>
              <a:defRPr sz="1600"/>
            </a:lvl4pPr>
            <a:lvl5pPr marL="1828662" indent="0" algn="ctr">
              <a:buNone/>
              <a:defRPr sz="1600"/>
            </a:lvl5pPr>
            <a:lvl6pPr marL="2285828" indent="0" algn="ctr">
              <a:buNone/>
              <a:defRPr sz="1600"/>
            </a:lvl6pPr>
            <a:lvl7pPr marL="2742994" indent="0" algn="ctr">
              <a:buNone/>
              <a:defRPr sz="1600"/>
            </a:lvl7pPr>
            <a:lvl8pPr marL="3200160" indent="0" algn="ctr">
              <a:buNone/>
              <a:defRPr sz="1600"/>
            </a:lvl8pPr>
            <a:lvl9pPr marL="3657326" indent="0" algn="ctr">
              <a:buNone/>
              <a:defRPr sz="1600"/>
            </a:lvl9pPr>
          </a:lstStyle>
          <a:p>
            <a:r>
              <a:rPr lang="nb-NO"/>
              <a:t>Navn </a:t>
            </a:r>
            <a:r>
              <a:rPr lang="nb-NO" err="1"/>
              <a:t>Navnesen</a:t>
            </a:r>
            <a:endParaRPr lang="nb-NO"/>
          </a:p>
        </p:txBody>
      </p:sp>
      <p:sp>
        <p:nvSpPr>
          <p:cNvPr id="4" name="Plassholder for dato 3">
            <a:extLst>
              <a:ext uri="{FF2B5EF4-FFF2-40B4-BE49-F238E27FC236}">
                <a16:creationId xmlns:a16="http://schemas.microsoft.com/office/drawing/2014/main" id="{26A5DB05-895C-4337-B66F-AF95D786555C}"/>
              </a:ext>
            </a:extLst>
          </p:cNvPr>
          <p:cNvSpPr>
            <a:spLocks noGrp="1"/>
          </p:cNvSpPr>
          <p:nvPr>
            <p:ph type="dt" sz="half" idx="10"/>
          </p:nvPr>
        </p:nvSpPr>
        <p:spPr>
          <a:xfrm>
            <a:off x="1524001" y="5565035"/>
            <a:ext cx="3960753" cy="246221"/>
          </a:xfrm>
        </p:spPr>
        <p:txBody>
          <a:bodyPr/>
          <a:lstStyle>
            <a:lvl1pPr>
              <a:defRPr sz="1600">
                <a:solidFill>
                  <a:schemeClr val="accent3"/>
                </a:solidFill>
              </a:defRPr>
            </a:lvl1pPr>
          </a:lstStyle>
          <a:p>
            <a:fld id="{912A1B5C-5871-4C68-8422-CE01054C1200}" type="datetimeFigureOut">
              <a:rPr lang="nb-NO" smtClean="0">
                <a:solidFill>
                  <a:srgbClr val="3A1054"/>
                </a:solidFill>
              </a:rPr>
              <a:pPr/>
              <a:t>08.11.2019</a:t>
            </a:fld>
            <a:endParaRPr lang="nb-NO">
              <a:solidFill>
                <a:srgbClr val="3A1054"/>
              </a:solidFill>
            </a:endParaRPr>
          </a:p>
        </p:txBody>
      </p:sp>
      <p:sp>
        <p:nvSpPr>
          <p:cNvPr id="14" name="Plassholder for tekst 13">
            <a:extLst>
              <a:ext uri="{FF2B5EF4-FFF2-40B4-BE49-F238E27FC236}">
                <a16:creationId xmlns:a16="http://schemas.microsoft.com/office/drawing/2014/main" id="{1D1C0A91-6F85-4E89-B892-6F1E57A1AF1D}"/>
              </a:ext>
            </a:extLst>
          </p:cNvPr>
          <p:cNvSpPr>
            <a:spLocks noGrp="1"/>
          </p:cNvSpPr>
          <p:nvPr>
            <p:ph type="body" sz="quarter" idx="11" hasCustomPrompt="1"/>
          </p:nvPr>
        </p:nvSpPr>
        <p:spPr>
          <a:xfrm>
            <a:off x="1524001" y="5251182"/>
            <a:ext cx="3960753" cy="238527"/>
          </a:xfrm>
        </p:spPr>
        <p:txBody>
          <a:bodyPr>
            <a:normAutofit/>
          </a:bodyPr>
          <a:lstStyle>
            <a:lvl1pPr marL="0" indent="0">
              <a:buNone/>
              <a:defRPr sz="1600">
                <a:solidFill>
                  <a:schemeClr val="accent3"/>
                </a:solidFill>
              </a:defRPr>
            </a:lvl1pPr>
          </a:lstStyle>
          <a:p>
            <a:pPr lvl="0"/>
            <a:r>
              <a:rPr lang="nb-NO"/>
              <a:t>Sted</a:t>
            </a:r>
          </a:p>
        </p:txBody>
      </p:sp>
    </p:spTree>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60001" y="1708150"/>
            <a:ext cx="11466873" cy="4018119"/>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60000" y="430718"/>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415756"/>
            <a:ext cx="969963" cy="153888"/>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000000"/>
                </a:solidFill>
              </a:rPr>
              <a:pPr/>
              <a:t>‹#›</a:t>
            </a:fld>
            <a:endParaRPr lang="en-GB">
              <a:solidFill>
                <a:srgbClr val="000000"/>
              </a:solidFill>
            </a:endParaRPr>
          </a:p>
        </p:txBody>
      </p:sp>
      <p:sp>
        <p:nvSpPr>
          <p:cNvPr id="8" name="Text Placeholder 2"/>
          <p:cNvSpPr>
            <a:spLocks noGrp="1"/>
          </p:cNvSpPr>
          <p:nvPr>
            <p:ph type="body" sz="quarter" idx="17" hasCustomPrompt="1"/>
          </p:nvPr>
        </p:nvSpPr>
        <p:spPr>
          <a:xfrm>
            <a:off x="357189" y="909636"/>
            <a:ext cx="11477331" cy="396875"/>
          </a:xfrm>
        </p:spPr>
        <p:txBody>
          <a:bodyPr/>
          <a:lstStyle>
            <a:lvl1pPr>
              <a:defRPr sz="1800"/>
            </a:lvl1pPr>
          </a:lstStyle>
          <a:p>
            <a:pPr lvl="0"/>
            <a:r>
              <a:rPr lang="en-GB"/>
              <a:t>Click to edit master text styles</a:t>
            </a:r>
          </a:p>
        </p:txBody>
      </p:sp>
      <p:sp>
        <p:nvSpPr>
          <p:cNvPr id="9" name="Text Placeholder 17"/>
          <p:cNvSpPr>
            <a:spLocks noGrp="1"/>
          </p:cNvSpPr>
          <p:nvPr>
            <p:ph type="body" sz="quarter" idx="18" hasCustomPrompt="1"/>
          </p:nvPr>
        </p:nvSpPr>
        <p:spPr>
          <a:xfrm>
            <a:off x="6096000" y="6393509"/>
            <a:ext cx="4670779"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innholdssi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CE7CE5-5E20-4C1B-94A9-A037B903FAD0}"/>
              </a:ext>
            </a:extLst>
          </p:cNvPr>
          <p:cNvSpPr>
            <a:spLocks noGrp="1"/>
          </p:cNvSpPr>
          <p:nvPr>
            <p:ph type="title" hasCustomPrompt="1"/>
          </p:nvPr>
        </p:nvSpPr>
        <p:spPr/>
        <p:txBody>
          <a:bodyPr/>
          <a:lstStyle>
            <a:lvl1pPr>
              <a:defRPr/>
            </a:lvl1pPr>
          </a:lstStyle>
          <a:p>
            <a:r>
              <a:rPr lang="nb-NO"/>
              <a:t>Klikk for å </a:t>
            </a:r>
            <a:br>
              <a:rPr lang="nb-NO"/>
            </a:br>
            <a:r>
              <a:rPr lang="nb-NO"/>
              <a:t>redigere tittelstil</a:t>
            </a:r>
          </a:p>
        </p:txBody>
      </p:sp>
      <p:sp>
        <p:nvSpPr>
          <p:cNvPr id="3" name="Plassholder for innhold 2">
            <a:extLst>
              <a:ext uri="{FF2B5EF4-FFF2-40B4-BE49-F238E27FC236}">
                <a16:creationId xmlns:a16="http://schemas.microsoft.com/office/drawing/2014/main" id="{89D4671F-80D4-46AD-A1CD-E206F28F5EA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DE30F8F-9071-4913-929D-25383AAEF07D}"/>
              </a:ext>
            </a:extLst>
          </p:cNvPr>
          <p:cNvSpPr>
            <a:spLocks noGrp="1"/>
          </p:cNvSpPr>
          <p:nvPr>
            <p:ph type="dt" sz="half" idx="10"/>
          </p:nvPr>
        </p:nvSpPr>
        <p:spPr/>
        <p:txBody>
          <a:bodyPr/>
          <a:lstStyle>
            <a:lvl1pPr>
              <a:defRPr b="0" i="0">
                <a:latin typeface="Arial" panose="020B0604020202020204" pitchFamily="34" charset="0"/>
                <a:cs typeface="Arial" panose="020B0604020202020204" pitchFamily="34" charset="0"/>
              </a:defRPr>
            </a:lvl1pPr>
          </a:lstStyle>
          <a:p>
            <a:fld id="{912A1B5C-5871-4C68-8422-CE01054C1200}" type="datetimeFigureOut">
              <a:rPr lang="nb-NO" smtClean="0">
                <a:solidFill>
                  <a:srgbClr val="3B3B3B"/>
                </a:solidFill>
              </a:rPr>
              <a:pPr/>
              <a:t>08.11.2019</a:t>
            </a:fld>
            <a:endParaRPr lang="nb-NO">
              <a:solidFill>
                <a:srgbClr val="3B3B3B"/>
              </a:solidFill>
            </a:endParaRPr>
          </a:p>
        </p:txBody>
      </p:sp>
      <p:sp>
        <p:nvSpPr>
          <p:cNvPr id="5" name="Plassholder for bunntekst 4">
            <a:extLst>
              <a:ext uri="{FF2B5EF4-FFF2-40B4-BE49-F238E27FC236}">
                <a16:creationId xmlns:a16="http://schemas.microsoft.com/office/drawing/2014/main" id="{EC370209-512B-48F9-9FD0-B571D55FF82C}"/>
              </a:ext>
            </a:extLst>
          </p:cNvPr>
          <p:cNvSpPr>
            <a:spLocks noGrp="1"/>
          </p:cNvSpPr>
          <p:nvPr>
            <p:ph type="ftr" sz="quarter" idx="11"/>
          </p:nvPr>
        </p:nvSpPr>
        <p:spPr/>
        <p:txBody>
          <a:bodyPr/>
          <a:lstStyle>
            <a:lvl1pPr>
              <a:defRPr b="0" i="0">
                <a:latin typeface="Arial" panose="020B0604020202020204" pitchFamily="34" charset="0"/>
                <a:cs typeface="Arial" panose="020B0604020202020204" pitchFamily="34" charset="0"/>
              </a:defRPr>
            </a:lvl1pPr>
          </a:lstStyle>
          <a:p>
            <a:endParaRPr lang="nb-NO">
              <a:solidFill>
                <a:srgbClr val="3B3B3B"/>
              </a:solidFill>
            </a:endParaRPr>
          </a:p>
        </p:txBody>
      </p:sp>
      <p:sp>
        <p:nvSpPr>
          <p:cNvPr id="6" name="Plassholder for lysbildenummer 5">
            <a:extLst>
              <a:ext uri="{FF2B5EF4-FFF2-40B4-BE49-F238E27FC236}">
                <a16:creationId xmlns:a16="http://schemas.microsoft.com/office/drawing/2014/main" id="{2DEEBE0D-C28B-4A23-901F-9508E4476E84}"/>
              </a:ext>
            </a:extLst>
          </p:cNvPr>
          <p:cNvSpPr>
            <a:spLocks noGrp="1"/>
          </p:cNvSpPr>
          <p:nvPr>
            <p:ph type="sldNum" sz="quarter" idx="12"/>
          </p:nvPr>
        </p:nvSpPr>
        <p:spPr/>
        <p:txBody>
          <a:bodyPr/>
          <a:lstStyle>
            <a:lvl1pPr>
              <a:defRPr b="0" i="0">
                <a:latin typeface="Arial" panose="020B0604020202020204" pitchFamily="34" charset="0"/>
                <a:cs typeface="Arial" panose="020B0604020202020204" pitchFamily="34" charset="0"/>
              </a:defRPr>
            </a:lvl1pPr>
          </a:lstStyle>
          <a:p>
            <a:fld id="{EBB0AEFE-3A9A-4606-9A0F-813DF74418C7}" type="slidenum">
              <a:rPr lang="nb-NO" smtClean="0">
                <a:solidFill>
                  <a:srgbClr val="3B3B3B"/>
                </a:solidFill>
              </a:rPr>
              <a:pPr/>
              <a:t>‹#›</a:t>
            </a:fld>
            <a:endParaRPr lang="nb-NO">
              <a:solidFill>
                <a:srgbClr val="3B3B3B"/>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de sidestilt">
    <p:spTree>
      <p:nvGrpSpPr>
        <p:cNvPr id="1" name=""/>
        <p:cNvGrpSpPr/>
        <p:nvPr/>
      </p:nvGrpSpPr>
      <p:grpSpPr>
        <a:xfrm>
          <a:off x="0" y="0"/>
          <a:ext cx="0" cy="0"/>
          <a:chOff x="0" y="0"/>
          <a:chExt cx="0" cy="0"/>
        </a:xfrm>
      </p:grpSpPr>
      <p:sp>
        <p:nvSpPr>
          <p:cNvPr id="13" name="Plassholder for bilde 12">
            <a:extLst>
              <a:ext uri="{FF2B5EF4-FFF2-40B4-BE49-F238E27FC236}">
                <a16:creationId xmlns:a16="http://schemas.microsoft.com/office/drawing/2014/main" id="{F5B5D222-90ED-44DF-8D57-A160F9976360}"/>
              </a:ext>
            </a:extLst>
          </p:cNvPr>
          <p:cNvSpPr>
            <a:spLocks noGrp="1"/>
          </p:cNvSpPr>
          <p:nvPr>
            <p:ph type="pic" sz="quarter" idx="13" hasCustomPrompt="1"/>
          </p:nvPr>
        </p:nvSpPr>
        <p:spPr>
          <a:xfrm>
            <a:off x="6085157" y="1080135"/>
            <a:ext cx="5310345" cy="4698588"/>
          </a:xfrm>
          <a:custGeom>
            <a:avLst/>
            <a:gdLst>
              <a:gd name="connsiteX0" fmla="*/ 997243 w 10620000"/>
              <a:gd name="connsiteY0" fmla="*/ 0 h 9397175"/>
              <a:gd name="connsiteX1" fmla="*/ 10450756 w 10620000"/>
              <a:gd name="connsiteY1" fmla="*/ 0 h 9397175"/>
              <a:gd name="connsiteX2" fmla="*/ 10620000 w 10620000"/>
              <a:gd name="connsiteY2" fmla="*/ 169243 h 9397175"/>
              <a:gd name="connsiteX3" fmla="*/ 10620000 w 10620000"/>
              <a:gd name="connsiteY3" fmla="*/ 9227932 h 9397175"/>
              <a:gd name="connsiteX4" fmla="*/ 10450756 w 10620000"/>
              <a:gd name="connsiteY4" fmla="*/ 9397175 h 9397175"/>
              <a:gd name="connsiteX5" fmla="*/ 997243 w 10620000"/>
              <a:gd name="connsiteY5" fmla="*/ 9397175 h 9397175"/>
              <a:gd name="connsiteX6" fmla="*/ 828000 w 10620000"/>
              <a:gd name="connsiteY6" fmla="*/ 9227932 h 9397175"/>
              <a:gd name="connsiteX7" fmla="*/ 828000 w 10620000"/>
              <a:gd name="connsiteY7" fmla="*/ 7722863 h 9397175"/>
              <a:gd name="connsiteX8" fmla="*/ 0 w 10620000"/>
              <a:gd name="connsiteY8" fmla="*/ 6894864 h 9397175"/>
              <a:gd name="connsiteX9" fmla="*/ 828000 w 10620000"/>
              <a:gd name="connsiteY9" fmla="*/ 6066864 h 9397175"/>
              <a:gd name="connsiteX10" fmla="*/ 828000 w 10620000"/>
              <a:gd name="connsiteY10" fmla="*/ 169243 h 9397175"/>
              <a:gd name="connsiteX11" fmla="*/ 997243 w 10620000"/>
              <a:gd name="connsiteY11" fmla="*/ 0 h 939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20000" h="9397175">
                <a:moveTo>
                  <a:pt x="997243" y="0"/>
                </a:moveTo>
                <a:lnTo>
                  <a:pt x="10450756" y="0"/>
                </a:lnTo>
                <a:cubicBezTo>
                  <a:pt x="10544228" y="0"/>
                  <a:pt x="10620000" y="75773"/>
                  <a:pt x="10620000" y="169243"/>
                </a:cubicBezTo>
                <a:lnTo>
                  <a:pt x="10620000" y="9227932"/>
                </a:lnTo>
                <a:cubicBezTo>
                  <a:pt x="10620000" y="9321402"/>
                  <a:pt x="10544228" y="9397175"/>
                  <a:pt x="10450756" y="9397175"/>
                </a:cubicBezTo>
                <a:lnTo>
                  <a:pt x="997243" y="9397175"/>
                </a:lnTo>
                <a:cubicBezTo>
                  <a:pt x="903773" y="9397175"/>
                  <a:pt x="828000" y="9321402"/>
                  <a:pt x="828000" y="9227932"/>
                </a:cubicBezTo>
                <a:lnTo>
                  <a:pt x="828000" y="7722863"/>
                </a:lnTo>
                <a:lnTo>
                  <a:pt x="0" y="6894864"/>
                </a:lnTo>
                <a:lnTo>
                  <a:pt x="828000" y="6066864"/>
                </a:lnTo>
                <a:lnTo>
                  <a:pt x="828000" y="169243"/>
                </a:lnTo>
                <a:cubicBezTo>
                  <a:pt x="828000" y="75773"/>
                  <a:pt x="903773" y="0"/>
                  <a:pt x="997243" y="0"/>
                </a:cubicBezTo>
                <a:close/>
              </a:path>
            </a:pathLst>
          </a:custGeom>
          <a:solidFill>
            <a:schemeClr val="bg1">
              <a:lumMod val="75000"/>
            </a:schemeClr>
          </a:solidFill>
        </p:spPr>
        <p:txBody>
          <a:bodyPr wrap="square">
            <a:noAutofit/>
          </a:bodyPr>
          <a:lstStyle>
            <a:lvl1pPr marL="0" indent="0">
              <a:buNone/>
              <a:defRPr/>
            </a:lvl1pPr>
          </a:lstStyle>
          <a:p>
            <a:r>
              <a:rPr lang="nb-NO"/>
              <a:t> </a:t>
            </a:r>
          </a:p>
        </p:txBody>
      </p:sp>
      <p:sp>
        <p:nvSpPr>
          <p:cNvPr id="4" name="Plassholder for dato 3">
            <a:extLst>
              <a:ext uri="{FF2B5EF4-FFF2-40B4-BE49-F238E27FC236}">
                <a16:creationId xmlns:a16="http://schemas.microsoft.com/office/drawing/2014/main" id="{8DE30F8F-9071-4913-929D-25383AAEF07D}"/>
              </a:ext>
            </a:extLst>
          </p:cNvPr>
          <p:cNvSpPr>
            <a:spLocks noGrp="1"/>
          </p:cNvSpPr>
          <p:nvPr>
            <p:ph type="dt" sz="half" idx="10"/>
          </p:nvPr>
        </p:nvSpPr>
        <p:spPr/>
        <p:txBody>
          <a:bodyPr/>
          <a:lstStyle/>
          <a:p>
            <a:fld id="{912A1B5C-5871-4C68-8422-CE01054C1200}" type="datetimeFigureOut">
              <a:rPr lang="nb-NO" smtClean="0">
                <a:solidFill>
                  <a:srgbClr val="3B3B3B"/>
                </a:solidFill>
              </a:rPr>
              <a:pPr/>
              <a:t>08.11.2019</a:t>
            </a:fld>
            <a:endParaRPr lang="nb-NO">
              <a:solidFill>
                <a:srgbClr val="3B3B3B"/>
              </a:solidFill>
            </a:endParaRPr>
          </a:p>
        </p:txBody>
      </p:sp>
      <p:sp>
        <p:nvSpPr>
          <p:cNvPr id="5" name="Plassholder for bunntekst 4">
            <a:extLst>
              <a:ext uri="{FF2B5EF4-FFF2-40B4-BE49-F238E27FC236}">
                <a16:creationId xmlns:a16="http://schemas.microsoft.com/office/drawing/2014/main" id="{EC370209-512B-48F9-9FD0-B571D55FF82C}"/>
              </a:ext>
            </a:extLst>
          </p:cNvPr>
          <p:cNvSpPr>
            <a:spLocks noGrp="1"/>
          </p:cNvSpPr>
          <p:nvPr>
            <p:ph type="ftr" sz="quarter" idx="11"/>
          </p:nvPr>
        </p:nvSpPr>
        <p:spPr/>
        <p:txBody>
          <a:bodyPr/>
          <a:lstStyle/>
          <a:p>
            <a:endParaRPr lang="nb-NO">
              <a:solidFill>
                <a:srgbClr val="3B3B3B"/>
              </a:solidFill>
            </a:endParaRPr>
          </a:p>
        </p:txBody>
      </p:sp>
      <p:sp>
        <p:nvSpPr>
          <p:cNvPr id="6" name="Plassholder for lysbildenummer 5">
            <a:extLst>
              <a:ext uri="{FF2B5EF4-FFF2-40B4-BE49-F238E27FC236}">
                <a16:creationId xmlns:a16="http://schemas.microsoft.com/office/drawing/2014/main" id="{2DEEBE0D-C28B-4A23-901F-9508E4476E84}"/>
              </a:ext>
            </a:extLst>
          </p:cNvPr>
          <p:cNvSpPr>
            <a:spLocks noGrp="1"/>
          </p:cNvSpPr>
          <p:nvPr>
            <p:ph type="sldNum" sz="quarter" idx="12"/>
          </p:nvPr>
        </p:nvSpPr>
        <p:spPr/>
        <p:txBody>
          <a:bodyPr/>
          <a:lstStyle/>
          <a:p>
            <a:fld id="{EBB0AEFE-3A9A-4606-9A0F-813DF74418C7}" type="slidenum">
              <a:rPr lang="nb-NO" smtClean="0">
                <a:solidFill>
                  <a:srgbClr val="3B3B3B"/>
                </a:solidFill>
              </a:rPr>
              <a:pPr/>
              <a:t>‹#›</a:t>
            </a:fld>
            <a:endParaRPr lang="nb-NO">
              <a:solidFill>
                <a:srgbClr val="3B3B3B"/>
              </a:solidFill>
            </a:endParaRPr>
          </a:p>
        </p:txBody>
      </p:sp>
      <p:sp>
        <p:nvSpPr>
          <p:cNvPr id="15" name="Plassholder for tekst 14">
            <a:extLst>
              <a:ext uri="{FF2B5EF4-FFF2-40B4-BE49-F238E27FC236}">
                <a16:creationId xmlns:a16="http://schemas.microsoft.com/office/drawing/2014/main" id="{EC1E59C2-B41B-4349-B110-04D103C6E224}"/>
              </a:ext>
            </a:extLst>
          </p:cNvPr>
          <p:cNvSpPr>
            <a:spLocks noGrp="1"/>
          </p:cNvSpPr>
          <p:nvPr>
            <p:ph type="body" sz="quarter" idx="14"/>
          </p:nvPr>
        </p:nvSpPr>
        <p:spPr>
          <a:xfrm>
            <a:off x="810156" y="1080135"/>
            <a:ext cx="5310345" cy="469858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540000" tIns="135000" rIns="712800" bIns="135000" anchor="ctr" anchorCtr="1"/>
          <a:lstStyle>
            <a:lvl1pPr marL="0" indent="0">
              <a:buNone/>
              <a:defRPr sz="5200" b="0">
                <a:solidFill>
                  <a:schemeClr val="bg1"/>
                </a:solidFill>
                <a:latin typeface="+mj-lt"/>
              </a:defRPr>
            </a:lvl1pPr>
            <a:lvl2pPr>
              <a:defRPr sz="133">
                <a:solidFill>
                  <a:srgbClr val="000000"/>
                </a:solidFill>
              </a:defRPr>
            </a:lvl2pPr>
            <a:lvl3pPr>
              <a:defRPr sz="133">
                <a:solidFill>
                  <a:srgbClr val="000000"/>
                </a:solidFill>
              </a:defRPr>
            </a:lvl3pPr>
            <a:lvl4pPr>
              <a:defRPr sz="133">
                <a:solidFill>
                  <a:srgbClr val="000000"/>
                </a:solidFill>
              </a:defRPr>
            </a:lvl4pPr>
            <a:lvl5pPr>
              <a:defRPr sz="133">
                <a:solidFill>
                  <a:srgbClr val="000000"/>
                </a:solidFill>
              </a:defRPr>
            </a:lvl5pPr>
          </a:lstStyle>
          <a:p>
            <a:pPr lvl="0"/>
            <a:r>
              <a:rPr lang="nb-NO"/>
              <a:t>Klikk for å redigere tekststiler i malen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ort bilde med bunnteks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D4C8281-4818-4E9B-ACE2-3AA76A7BD450}"/>
              </a:ext>
            </a:extLst>
          </p:cNvPr>
          <p:cNvSpPr>
            <a:spLocks noGrp="1"/>
          </p:cNvSpPr>
          <p:nvPr>
            <p:ph type="dt" sz="half" idx="10"/>
          </p:nvPr>
        </p:nvSpPr>
        <p:spPr/>
        <p:txBody>
          <a:bodyPr/>
          <a:lstStyle/>
          <a:p>
            <a:fld id="{912A1B5C-5871-4C68-8422-CE01054C1200}" type="datetimeFigureOut">
              <a:rPr lang="nb-NO" smtClean="0">
                <a:solidFill>
                  <a:srgbClr val="3B3B3B"/>
                </a:solidFill>
              </a:rPr>
              <a:pPr/>
              <a:t>08.11.2019</a:t>
            </a:fld>
            <a:endParaRPr lang="nb-NO">
              <a:solidFill>
                <a:srgbClr val="3B3B3B"/>
              </a:solidFill>
            </a:endParaRPr>
          </a:p>
        </p:txBody>
      </p:sp>
      <p:sp>
        <p:nvSpPr>
          <p:cNvPr id="3" name="Plassholder for bunntekst 2">
            <a:extLst>
              <a:ext uri="{FF2B5EF4-FFF2-40B4-BE49-F238E27FC236}">
                <a16:creationId xmlns:a16="http://schemas.microsoft.com/office/drawing/2014/main" id="{BBA45A8D-0690-4AA7-AE41-CB6BE48DA074}"/>
              </a:ext>
            </a:extLst>
          </p:cNvPr>
          <p:cNvSpPr>
            <a:spLocks noGrp="1"/>
          </p:cNvSpPr>
          <p:nvPr>
            <p:ph type="ftr" sz="quarter" idx="11"/>
          </p:nvPr>
        </p:nvSpPr>
        <p:spPr/>
        <p:txBody>
          <a:bodyPr/>
          <a:lstStyle/>
          <a:p>
            <a:endParaRPr lang="nb-NO">
              <a:solidFill>
                <a:srgbClr val="3B3B3B"/>
              </a:solidFill>
            </a:endParaRPr>
          </a:p>
        </p:txBody>
      </p:sp>
      <p:sp>
        <p:nvSpPr>
          <p:cNvPr id="4" name="Plassholder for lysbildenummer 3">
            <a:extLst>
              <a:ext uri="{FF2B5EF4-FFF2-40B4-BE49-F238E27FC236}">
                <a16:creationId xmlns:a16="http://schemas.microsoft.com/office/drawing/2014/main" id="{BE0B9D98-3D95-465A-A41F-1108DFF83E1E}"/>
              </a:ext>
            </a:extLst>
          </p:cNvPr>
          <p:cNvSpPr>
            <a:spLocks noGrp="1"/>
          </p:cNvSpPr>
          <p:nvPr>
            <p:ph type="sldNum" sz="quarter" idx="12"/>
          </p:nvPr>
        </p:nvSpPr>
        <p:spPr/>
        <p:txBody>
          <a:bodyPr/>
          <a:lstStyle/>
          <a:p>
            <a:fld id="{EBB0AEFE-3A9A-4606-9A0F-813DF74418C7}" type="slidenum">
              <a:rPr lang="nb-NO" smtClean="0">
                <a:solidFill>
                  <a:srgbClr val="3B3B3B"/>
                </a:solidFill>
              </a:rPr>
              <a:pPr/>
              <a:t>‹#›</a:t>
            </a:fld>
            <a:endParaRPr lang="nb-NO">
              <a:solidFill>
                <a:srgbClr val="3B3B3B"/>
              </a:solidFill>
            </a:endParaRPr>
          </a:p>
        </p:txBody>
      </p:sp>
      <p:sp>
        <p:nvSpPr>
          <p:cNvPr id="9" name="Plassholder for bilde 8">
            <a:extLst>
              <a:ext uri="{FF2B5EF4-FFF2-40B4-BE49-F238E27FC236}">
                <a16:creationId xmlns:a16="http://schemas.microsoft.com/office/drawing/2014/main" id="{430A6A0E-4AA3-460E-AA90-85CD14E0B5A2}"/>
              </a:ext>
            </a:extLst>
          </p:cNvPr>
          <p:cNvSpPr>
            <a:spLocks noGrp="1"/>
          </p:cNvSpPr>
          <p:nvPr>
            <p:ph type="pic" sz="quarter" idx="14" hasCustomPrompt="1"/>
          </p:nvPr>
        </p:nvSpPr>
        <p:spPr>
          <a:xfrm>
            <a:off x="810155" y="819103"/>
            <a:ext cx="10585347" cy="4464559"/>
          </a:xfrm>
          <a:custGeom>
            <a:avLst/>
            <a:gdLst>
              <a:gd name="connsiteX0" fmla="*/ 127266 w 21169315"/>
              <a:gd name="connsiteY0" fmla="*/ 0 h 9073013"/>
              <a:gd name="connsiteX1" fmla="*/ 21042047 w 21169315"/>
              <a:gd name="connsiteY1" fmla="*/ 0 h 9073013"/>
              <a:gd name="connsiteX2" fmla="*/ 21169315 w 21169315"/>
              <a:gd name="connsiteY2" fmla="*/ 127267 h 9073013"/>
              <a:gd name="connsiteX3" fmla="*/ 21169315 w 21169315"/>
              <a:gd name="connsiteY3" fmla="*/ 7973746 h 9073013"/>
              <a:gd name="connsiteX4" fmla="*/ 21042047 w 21169315"/>
              <a:gd name="connsiteY4" fmla="*/ 8101013 h 9073013"/>
              <a:gd name="connsiteX5" fmla="*/ 4284293 w 21169315"/>
              <a:gd name="connsiteY5" fmla="*/ 8101013 h 9073013"/>
              <a:gd name="connsiteX6" fmla="*/ 3312293 w 21169315"/>
              <a:gd name="connsiteY6" fmla="*/ 9073013 h 9073013"/>
              <a:gd name="connsiteX7" fmla="*/ 2340292 w 21169315"/>
              <a:gd name="connsiteY7" fmla="*/ 8101013 h 9073013"/>
              <a:gd name="connsiteX8" fmla="*/ 127266 w 21169315"/>
              <a:gd name="connsiteY8" fmla="*/ 8101013 h 9073013"/>
              <a:gd name="connsiteX9" fmla="*/ 0 w 21169315"/>
              <a:gd name="connsiteY9" fmla="*/ 7973746 h 9073013"/>
              <a:gd name="connsiteX10" fmla="*/ 0 w 21169315"/>
              <a:gd name="connsiteY10" fmla="*/ 127267 h 9073013"/>
              <a:gd name="connsiteX11" fmla="*/ 127266 w 21169315"/>
              <a:gd name="connsiteY11" fmla="*/ 0 h 907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9315" h="9073013">
                <a:moveTo>
                  <a:pt x="127266" y="0"/>
                </a:moveTo>
                <a:lnTo>
                  <a:pt x="21042047" y="0"/>
                </a:lnTo>
                <a:cubicBezTo>
                  <a:pt x="21112335" y="0"/>
                  <a:pt x="21169315" y="56979"/>
                  <a:pt x="21169315" y="127267"/>
                </a:cubicBezTo>
                <a:lnTo>
                  <a:pt x="21169315" y="7973746"/>
                </a:lnTo>
                <a:cubicBezTo>
                  <a:pt x="21169315" y="8044034"/>
                  <a:pt x="21112335" y="8101013"/>
                  <a:pt x="21042047" y="8101013"/>
                </a:cubicBezTo>
                <a:lnTo>
                  <a:pt x="4284293" y="8101013"/>
                </a:lnTo>
                <a:lnTo>
                  <a:pt x="3312293" y="9073013"/>
                </a:lnTo>
                <a:lnTo>
                  <a:pt x="2340292" y="8101013"/>
                </a:lnTo>
                <a:lnTo>
                  <a:pt x="127266" y="8101013"/>
                </a:lnTo>
                <a:cubicBezTo>
                  <a:pt x="56978" y="8101013"/>
                  <a:pt x="0" y="8044034"/>
                  <a:pt x="0" y="7973746"/>
                </a:cubicBezTo>
                <a:lnTo>
                  <a:pt x="0" y="127267"/>
                </a:lnTo>
                <a:cubicBezTo>
                  <a:pt x="0" y="56979"/>
                  <a:pt x="56978" y="0"/>
                  <a:pt x="127266" y="0"/>
                </a:cubicBezTo>
                <a:close/>
              </a:path>
            </a:pathLst>
          </a:custGeom>
          <a:solidFill>
            <a:schemeClr val="bg1">
              <a:lumMod val="75000"/>
            </a:schemeClr>
          </a:solidFill>
          <a:ln>
            <a:noFill/>
          </a:ln>
        </p:spPr>
        <p:txBody>
          <a:bodyPr wrap="square">
            <a:noAutofit/>
          </a:bodyPr>
          <a:lstStyle>
            <a:lvl1pPr marL="0" indent="0">
              <a:buNone/>
              <a:defRPr/>
            </a:lvl1pPr>
          </a:lstStyle>
          <a:p>
            <a:r>
              <a:rPr lang="nb-NO"/>
              <a:t> </a:t>
            </a:r>
          </a:p>
        </p:txBody>
      </p:sp>
      <p:sp>
        <p:nvSpPr>
          <p:cNvPr id="11" name="Plassholder for tekst 10">
            <a:extLst>
              <a:ext uri="{FF2B5EF4-FFF2-40B4-BE49-F238E27FC236}">
                <a16:creationId xmlns:a16="http://schemas.microsoft.com/office/drawing/2014/main" id="{C484D753-7175-4158-AF56-6F41F090595D}"/>
              </a:ext>
            </a:extLst>
          </p:cNvPr>
          <p:cNvSpPr>
            <a:spLocks noGrp="1"/>
          </p:cNvSpPr>
          <p:nvPr>
            <p:ph type="body" sz="quarter" idx="15"/>
          </p:nvPr>
        </p:nvSpPr>
        <p:spPr>
          <a:xfrm>
            <a:off x="810155" y="5355610"/>
            <a:ext cx="10585347" cy="577081"/>
          </a:xfrm>
        </p:spPr>
        <p:txBody>
          <a:bodyPr>
            <a:normAutofit/>
          </a:bodyPr>
          <a:lstStyle>
            <a:lvl1pPr marL="0" indent="0" algn="ctr">
              <a:buNone/>
              <a:defRPr sz="3733" b="0">
                <a:solidFill>
                  <a:schemeClr val="accent3"/>
                </a:solidFill>
                <a:latin typeface="+mj-lt"/>
              </a:defRPr>
            </a:lvl1pPr>
          </a:lstStyle>
          <a:p>
            <a:pPr lvl="0"/>
            <a:r>
              <a:rPr lang="nb-NO"/>
              <a:t>Klikk for å redigere tekststiler i malen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lsides bilde med tekst">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57667CB8-219D-4821-A2A1-E971306B4957}"/>
              </a:ext>
            </a:extLst>
          </p:cNvPr>
          <p:cNvSpPr>
            <a:spLocks noGrp="1"/>
          </p:cNvSpPr>
          <p:nvPr>
            <p:ph type="pic" sz="quarter" idx="13" hasCustomPrompt="1"/>
          </p:nvPr>
        </p:nvSpPr>
        <p:spPr>
          <a:xfrm>
            <a:off x="0" y="0"/>
            <a:ext cx="12192000" cy="6858000"/>
          </a:xfrm>
          <a:solidFill>
            <a:schemeClr val="bg1">
              <a:lumMod val="75000"/>
            </a:schemeClr>
          </a:solidFill>
        </p:spPr>
        <p:txBody>
          <a:bodyPr/>
          <a:lstStyle>
            <a:lvl1pPr marL="0" indent="0">
              <a:buNone/>
              <a:defRPr>
                <a:solidFill>
                  <a:schemeClr val="bg1"/>
                </a:solidFill>
              </a:defRPr>
            </a:lvl1pPr>
          </a:lstStyle>
          <a:p>
            <a:r>
              <a:rPr lang="nb-NO"/>
              <a:t> </a:t>
            </a:r>
          </a:p>
        </p:txBody>
      </p:sp>
      <p:sp>
        <p:nvSpPr>
          <p:cNvPr id="2" name="Plassholder for dato 1">
            <a:extLst>
              <a:ext uri="{FF2B5EF4-FFF2-40B4-BE49-F238E27FC236}">
                <a16:creationId xmlns:a16="http://schemas.microsoft.com/office/drawing/2014/main" id="{FD4C8281-4818-4E9B-ACE2-3AA76A7BD450}"/>
              </a:ext>
            </a:extLst>
          </p:cNvPr>
          <p:cNvSpPr>
            <a:spLocks noGrp="1"/>
          </p:cNvSpPr>
          <p:nvPr>
            <p:ph type="dt" sz="half" idx="10"/>
          </p:nvPr>
        </p:nvSpPr>
        <p:spPr/>
        <p:txBody>
          <a:bodyPr/>
          <a:lstStyle>
            <a:lvl1pPr>
              <a:defRPr>
                <a:solidFill>
                  <a:schemeClr val="bg1"/>
                </a:solidFill>
              </a:defRPr>
            </a:lvl1pPr>
          </a:lstStyle>
          <a:p>
            <a:fld id="{912A1B5C-5871-4C68-8422-CE01054C1200}" type="datetimeFigureOut">
              <a:rPr lang="nb-NO" smtClean="0">
                <a:solidFill>
                  <a:prstClr val="white"/>
                </a:solidFill>
              </a:rPr>
              <a:pPr/>
              <a:t>08.11.2019</a:t>
            </a:fld>
            <a:endParaRPr lang="nb-NO">
              <a:solidFill>
                <a:prstClr val="white"/>
              </a:solidFill>
            </a:endParaRPr>
          </a:p>
        </p:txBody>
      </p:sp>
      <p:sp>
        <p:nvSpPr>
          <p:cNvPr id="3" name="Plassholder for bunntekst 2">
            <a:extLst>
              <a:ext uri="{FF2B5EF4-FFF2-40B4-BE49-F238E27FC236}">
                <a16:creationId xmlns:a16="http://schemas.microsoft.com/office/drawing/2014/main" id="{BBA45A8D-0690-4AA7-AE41-CB6BE48DA074}"/>
              </a:ext>
            </a:extLst>
          </p:cNvPr>
          <p:cNvSpPr>
            <a:spLocks noGrp="1"/>
          </p:cNvSpPr>
          <p:nvPr>
            <p:ph type="ftr" sz="quarter" idx="11"/>
          </p:nvPr>
        </p:nvSpPr>
        <p:spPr/>
        <p:txBody>
          <a:bodyPr/>
          <a:lstStyle>
            <a:lvl1pPr>
              <a:defRPr>
                <a:solidFill>
                  <a:schemeClr val="bg1"/>
                </a:solidFill>
              </a:defRPr>
            </a:lvl1pPr>
          </a:lstStyle>
          <a:p>
            <a:endParaRPr lang="nb-NO">
              <a:solidFill>
                <a:prstClr val="white"/>
              </a:solidFill>
            </a:endParaRPr>
          </a:p>
        </p:txBody>
      </p:sp>
      <p:sp>
        <p:nvSpPr>
          <p:cNvPr id="4" name="Plassholder for lysbildenummer 3">
            <a:extLst>
              <a:ext uri="{FF2B5EF4-FFF2-40B4-BE49-F238E27FC236}">
                <a16:creationId xmlns:a16="http://schemas.microsoft.com/office/drawing/2014/main" id="{BE0B9D98-3D95-465A-A41F-1108DFF83E1E}"/>
              </a:ext>
            </a:extLst>
          </p:cNvPr>
          <p:cNvSpPr>
            <a:spLocks noGrp="1"/>
          </p:cNvSpPr>
          <p:nvPr>
            <p:ph type="sldNum" sz="quarter" idx="12"/>
          </p:nvPr>
        </p:nvSpPr>
        <p:spPr/>
        <p:txBody>
          <a:bodyPr/>
          <a:lstStyle>
            <a:lvl1pPr>
              <a:defRPr>
                <a:solidFill>
                  <a:schemeClr val="bg1"/>
                </a:solidFill>
              </a:defRPr>
            </a:lvl1pPr>
          </a:lstStyle>
          <a:p>
            <a:fld id="{EBB0AEFE-3A9A-4606-9A0F-813DF74418C7}" type="slidenum">
              <a:rPr lang="nb-NO" smtClean="0">
                <a:solidFill>
                  <a:prstClr val="white"/>
                </a:solidFill>
              </a:rPr>
              <a:pPr/>
              <a:t>‹#›</a:t>
            </a:fld>
            <a:endParaRPr lang="nb-NO">
              <a:solidFill>
                <a:prstClr val="white"/>
              </a:solidFill>
            </a:endParaRPr>
          </a:p>
        </p:txBody>
      </p:sp>
      <p:sp>
        <p:nvSpPr>
          <p:cNvPr id="9" name="Plassholder for tekst 8">
            <a:extLst>
              <a:ext uri="{FF2B5EF4-FFF2-40B4-BE49-F238E27FC236}">
                <a16:creationId xmlns:a16="http://schemas.microsoft.com/office/drawing/2014/main" id="{B53F5010-8152-4832-AEB5-9EB94DDA5F2B}"/>
              </a:ext>
            </a:extLst>
          </p:cNvPr>
          <p:cNvSpPr>
            <a:spLocks noGrp="1"/>
          </p:cNvSpPr>
          <p:nvPr>
            <p:ph type="body" sz="quarter" idx="14"/>
          </p:nvPr>
        </p:nvSpPr>
        <p:spPr>
          <a:xfrm>
            <a:off x="810155" y="810101"/>
            <a:ext cx="4150131" cy="381305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472500" tIns="135000" rIns="699300" bIns="135000" anchor="ctr" anchorCtr="1">
            <a:normAutofit/>
          </a:bodyPr>
          <a:lstStyle>
            <a:lvl1pPr marL="0" indent="0">
              <a:buNone/>
              <a:defRPr sz="4533" b="0">
                <a:solidFill>
                  <a:schemeClr val="bg1"/>
                </a:solidFill>
                <a:latin typeface="+mj-lt"/>
              </a:defRPr>
            </a:lvl1pPr>
            <a:lvl2pPr>
              <a:defRPr sz="133">
                <a:solidFill>
                  <a:srgbClr val="000000"/>
                </a:solidFill>
              </a:defRPr>
            </a:lvl2pPr>
            <a:lvl3pPr>
              <a:defRPr sz="133">
                <a:solidFill>
                  <a:srgbClr val="000000"/>
                </a:solidFill>
              </a:defRPr>
            </a:lvl3pPr>
            <a:lvl4pPr>
              <a:defRPr sz="133">
                <a:solidFill>
                  <a:srgbClr val="000000"/>
                </a:solidFill>
              </a:defRPr>
            </a:lvl4pPr>
            <a:lvl5pPr>
              <a:defRPr sz="133">
                <a:solidFill>
                  <a:srgbClr val="000000"/>
                </a:solidFill>
              </a:defRPr>
            </a:lvl5pPr>
          </a:lstStyle>
          <a:p>
            <a:pPr lvl="0"/>
            <a:r>
              <a:rPr lang="nb-NO"/>
              <a:t>Klikk for å redigere tekststiler i malen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C526D9-576A-4571-99DE-FD0D22E1B4B8}"/>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61131F6D-53AF-4AD7-9697-2231866BB2AE}"/>
              </a:ext>
            </a:extLst>
          </p:cNvPr>
          <p:cNvSpPr>
            <a:spLocks noGrp="1"/>
          </p:cNvSpPr>
          <p:nvPr>
            <p:ph type="dt" sz="half" idx="10"/>
          </p:nvPr>
        </p:nvSpPr>
        <p:spPr/>
        <p:txBody>
          <a:bodyPr/>
          <a:lstStyle/>
          <a:p>
            <a:fld id="{912A1B5C-5871-4C68-8422-CE01054C1200}" type="datetimeFigureOut">
              <a:rPr lang="nb-NO" smtClean="0">
                <a:solidFill>
                  <a:srgbClr val="3B3B3B"/>
                </a:solidFill>
              </a:rPr>
              <a:pPr/>
              <a:t>08.11.2019</a:t>
            </a:fld>
            <a:endParaRPr lang="nb-NO">
              <a:solidFill>
                <a:srgbClr val="3B3B3B"/>
              </a:solidFill>
            </a:endParaRPr>
          </a:p>
        </p:txBody>
      </p:sp>
      <p:sp>
        <p:nvSpPr>
          <p:cNvPr id="4" name="Plassholder for bunntekst 3">
            <a:extLst>
              <a:ext uri="{FF2B5EF4-FFF2-40B4-BE49-F238E27FC236}">
                <a16:creationId xmlns:a16="http://schemas.microsoft.com/office/drawing/2014/main" id="{6F8ED855-5BA5-42B1-AB0B-4FE2F1D4FFDA}"/>
              </a:ext>
            </a:extLst>
          </p:cNvPr>
          <p:cNvSpPr>
            <a:spLocks noGrp="1"/>
          </p:cNvSpPr>
          <p:nvPr>
            <p:ph type="ftr" sz="quarter" idx="11"/>
          </p:nvPr>
        </p:nvSpPr>
        <p:spPr/>
        <p:txBody>
          <a:bodyPr/>
          <a:lstStyle/>
          <a:p>
            <a:endParaRPr lang="nb-NO">
              <a:solidFill>
                <a:srgbClr val="3B3B3B"/>
              </a:solidFill>
            </a:endParaRPr>
          </a:p>
        </p:txBody>
      </p:sp>
      <p:sp>
        <p:nvSpPr>
          <p:cNvPr id="5" name="Plassholder for lysbildenummer 4">
            <a:extLst>
              <a:ext uri="{FF2B5EF4-FFF2-40B4-BE49-F238E27FC236}">
                <a16:creationId xmlns:a16="http://schemas.microsoft.com/office/drawing/2014/main" id="{20B43044-EBB9-4545-8F54-A80B6CFA773D}"/>
              </a:ext>
            </a:extLst>
          </p:cNvPr>
          <p:cNvSpPr>
            <a:spLocks noGrp="1"/>
          </p:cNvSpPr>
          <p:nvPr>
            <p:ph type="sldNum" sz="quarter" idx="12"/>
          </p:nvPr>
        </p:nvSpPr>
        <p:spPr/>
        <p:txBody>
          <a:bodyPr/>
          <a:lstStyle/>
          <a:p>
            <a:fld id="{EBB0AEFE-3A9A-4606-9A0F-813DF74418C7}" type="slidenum">
              <a:rPr lang="nb-NO" smtClean="0">
                <a:solidFill>
                  <a:srgbClr val="3B3B3B"/>
                </a:solidFill>
              </a:rPr>
              <a:pPr/>
              <a:t>‹#›</a:t>
            </a:fld>
            <a:endParaRPr lang="nb-NO">
              <a:solidFill>
                <a:srgbClr val="3B3B3B"/>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D4C8281-4818-4E9B-ACE2-3AA76A7BD450}"/>
              </a:ext>
            </a:extLst>
          </p:cNvPr>
          <p:cNvSpPr>
            <a:spLocks noGrp="1"/>
          </p:cNvSpPr>
          <p:nvPr>
            <p:ph type="dt" sz="half" idx="10"/>
          </p:nvPr>
        </p:nvSpPr>
        <p:spPr/>
        <p:txBody>
          <a:bodyPr/>
          <a:lstStyle/>
          <a:p>
            <a:fld id="{912A1B5C-5871-4C68-8422-CE01054C1200}" type="datetimeFigureOut">
              <a:rPr lang="nb-NO" smtClean="0">
                <a:solidFill>
                  <a:srgbClr val="3B3B3B"/>
                </a:solidFill>
              </a:rPr>
              <a:pPr/>
              <a:t>08.11.2019</a:t>
            </a:fld>
            <a:endParaRPr lang="nb-NO">
              <a:solidFill>
                <a:srgbClr val="3B3B3B"/>
              </a:solidFill>
            </a:endParaRPr>
          </a:p>
        </p:txBody>
      </p:sp>
      <p:sp>
        <p:nvSpPr>
          <p:cNvPr id="3" name="Plassholder for bunntekst 2">
            <a:extLst>
              <a:ext uri="{FF2B5EF4-FFF2-40B4-BE49-F238E27FC236}">
                <a16:creationId xmlns:a16="http://schemas.microsoft.com/office/drawing/2014/main" id="{BBA45A8D-0690-4AA7-AE41-CB6BE48DA074}"/>
              </a:ext>
            </a:extLst>
          </p:cNvPr>
          <p:cNvSpPr>
            <a:spLocks noGrp="1"/>
          </p:cNvSpPr>
          <p:nvPr>
            <p:ph type="ftr" sz="quarter" idx="11"/>
          </p:nvPr>
        </p:nvSpPr>
        <p:spPr/>
        <p:txBody>
          <a:bodyPr/>
          <a:lstStyle/>
          <a:p>
            <a:endParaRPr lang="nb-NO">
              <a:solidFill>
                <a:srgbClr val="3B3B3B"/>
              </a:solidFill>
            </a:endParaRPr>
          </a:p>
        </p:txBody>
      </p:sp>
      <p:sp>
        <p:nvSpPr>
          <p:cNvPr id="4" name="Plassholder for lysbildenummer 3">
            <a:extLst>
              <a:ext uri="{FF2B5EF4-FFF2-40B4-BE49-F238E27FC236}">
                <a16:creationId xmlns:a16="http://schemas.microsoft.com/office/drawing/2014/main" id="{BE0B9D98-3D95-465A-A41F-1108DFF83E1E}"/>
              </a:ext>
            </a:extLst>
          </p:cNvPr>
          <p:cNvSpPr>
            <a:spLocks noGrp="1"/>
          </p:cNvSpPr>
          <p:nvPr>
            <p:ph type="sldNum" sz="quarter" idx="12"/>
          </p:nvPr>
        </p:nvSpPr>
        <p:spPr/>
        <p:txBody>
          <a:bodyPr/>
          <a:lstStyle/>
          <a:p>
            <a:fld id="{EBB0AEFE-3A9A-4606-9A0F-813DF74418C7}" type="slidenum">
              <a:rPr lang="nb-NO" smtClean="0">
                <a:solidFill>
                  <a:srgbClr val="3B3B3B"/>
                </a:solidFill>
              </a:rPr>
              <a:pPr/>
              <a:t>‹#›</a:t>
            </a:fld>
            <a:endParaRPr lang="nb-NO">
              <a:solidFill>
                <a:srgbClr val="3B3B3B"/>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luttplaka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0EBA857-8525-44D2-980E-802F55C40D2F}"/>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914332"/>
            <a:endParaRPr lang="nb-NO" sz="1867">
              <a:solidFill>
                <a:prstClr val="white"/>
              </a:solidFill>
            </a:endParaRPr>
          </a:p>
        </p:txBody>
      </p:sp>
      <p:pic>
        <p:nvPicPr>
          <p:cNvPr id="6" name="Bilde 5">
            <a:extLst>
              <a:ext uri="{FF2B5EF4-FFF2-40B4-BE49-F238E27FC236}">
                <a16:creationId xmlns:a16="http://schemas.microsoft.com/office/drawing/2014/main" id="{85914BD2-9286-476F-9870-0F6AB2107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5"/>
            <a:ext cx="12192000" cy="685755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uttplakat animert">
    <p:spTree>
      <p:nvGrpSpPr>
        <p:cNvPr id="1" name=""/>
        <p:cNvGrpSpPr/>
        <p:nvPr/>
      </p:nvGrpSpPr>
      <p:grpSpPr>
        <a:xfrm>
          <a:off x="0" y="0"/>
          <a:ext cx="0" cy="0"/>
          <a:chOff x="0" y="0"/>
          <a:chExt cx="0" cy="0"/>
        </a:xfrm>
      </p:grpSpPr>
      <p:pic>
        <p:nvPicPr>
          <p:cNvPr id="6" name="Sluttplakat_u_ramm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4399DCF-2579-4A7D-852C-896F2EFA2A81}"/>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914332"/>
            <a:endParaRPr lang="nb-NO" sz="1867" b="1">
              <a:solidFill>
                <a:srgbClr val="3B3B3B"/>
              </a:solidFill>
            </a:endParaRPr>
          </a:p>
        </p:txBody>
      </p:sp>
      <p:pic>
        <p:nvPicPr>
          <p:cNvPr id="12" name="Bilde 11">
            <a:extLst>
              <a:ext uri="{FF2B5EF4-FFF2-40B4-BE49-F238E27FC236}">
                <a16:creationId xmlns:a16="http://schemas.microsoft.com/office/drawing/2014/main" id="{721CA005-7941-4BC7-BFEA-87D978A6DD1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354524" y="6370320"/>
            <a:ext cx="1482952" cy="487681"/>
          </a:xfrm>
          <a:prstGeom prst="rect">
            <a:avLst/>
          </a:prstGeom>
        </p:spPr>
      </p:pic>
      <p:sp>
        <p:nvSpPr>
          <p:cNvPr id="2" name="Plassholder for tittel 1">
            <a:extLst>
              <a:ext uri="{FF2B5EF4-FFF2-40B4-BE49-F238E27FC236}">
                <a16:creationId xmlns:a16="http://schemas.microsoft.com/office/drawing/2014/main" id="{AD378640-BBAD-4063-9ED9-8D1271CD64D7}"/>
              </a:ext>
            </a:extLst>
          </p:cNvPr>
          <p:cNvSpPr>
            <a:spLocks noGrp="1"/>
          </p:cNvSpPr>
          <p:nvPr>
            <p:ph type="title"/>
          </p:nvPr>
        </p:nvSpPr>
        <p:spPr>
          <a:xfrm>
            <a:off x="1260240" y="1370832"/>
            <a:ext cx="9671520" cy="1692771"/>
          </a:xfrm>
          <a:prstGeom prst="rect">
            <a:avLst/>
          </a:prstGeom>
        </p:spPr>
        <p:txBody>
          <a:bodyPr vert="horz" lIns="0" tIns="0" rIns="0" bIns="0" rtlCol="0" anchor="t" anchorCtr="0">
            <a:normAutofit/>
          </a:bodyPr>
          <a:lstStyle/>
          <a:p>
            <a:r>
              <a:rPr lang="nb-NO"/>
              <a:t>Klikk for å redigere tittelstil</a:t>
            </a:r>
          </a:p>
        </p:txBody>
      </p:sp>
      <p:sp>
        <p:nvSpPr>
          <p:cNvPr id="3" name="Plassholder for tekst 2">
            <a:extLst>
              <a:ext uri="{FF2B5EF4-FFF2-40B4-BE49-F238E27FC236}">
                <a16:creationId xmlns:a16="http://schemas.microsoft.com/office/drawing/2014/main" id="{2D129C67-3257-4BC4-ADB9-6B81C8ADF9BE}"/>
              </a:ext>
            </a:extLst>
          </p:cNvPr>
          <p:cNvSpPr>
            <a:spLocks noGrp="1"/>
          </p:cNvSpPr>
          <p:nvPr>
            <p:ph type="body" idx="1"/>
          </p:nvPr>
        </p:nvSpPr>
        <p:spPr>
          <a:xfrm>
            <a:off x="1260240" y="3690200"/>
            <a:ext cx="9671520" cy="2088523"/>
          </a:xfrm>
          <a:prstGeom prst="rect">
            <a:avLst/>
          </a:prstGeom>
        </p:spPr>
        <p:txBody>
          <a:bodyPr vert="horz" lIns="0" tIns="0" rIns="0" bIns="0" rtlCol="0" anchor="t" anchorCtr="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8AEDEEA-324A-4920-A0BD-28F7FF15D3B6}"/>
              </a:ext>
            </a:extLst>
          </p:cNvPr>
          <p:cNvSpPr>
            <a:spLocks noGrp="1"/>
          </p:cNvSpPr>
          <p:nvPr>
            <p:ph type="dt" sz="half" idx="2"/>
          </p:nvPr>
        </p:nvSpPr>
        <p:spPr>
          <a:xfrm>
            <a:off x="1260241" y="420048"/>
            <a:ext cx="1440273" cy="184666"/>
          </a:xfrm>
          <a:prstGeom prst="rect">
            <a:avLst/>
          </a:prstGeom>
        </p:spPr>
        <p:txBody>
          <a:bodyPr vert="horz" lIns="0" tIns="0" rIns="0" bIns="0" rtlCol="0" anchor="t" anchorCtr="0">
            <a:spAutoFit/>
          </a:bodyPr>
          <a:lstStyle>
            <a:lvl1pPr algn="l">
              <a:lnSpc>
                <a:spcPct val="100000"/>
              </a:lnSpc>
              <a:spcBef>
                <a:spcPts val="0"/>
              </a:spcBef>
              <a:defRPr sz="1200" b="0" i="0">
                <a:solidFill>
                  <a:schemeClr val="tx2"/>
                </a:solidFill>
                <a:latin typeface="Arial" panose="020B0604020202020204" pitchFamily="34" charset="0"/>
                <a:cs typeface="Arial" panose="020B0604020202020204" pitchFamily="34" charset="0"/>
              </a:defRPr>
            </a:lvl1pPr>
          </a:lstStyle>
          <a:p>
            <a:pPr defTabSz="914332"/>
            <a:fld id="{912A1B5C-5871-4C68-8422-CE01054C1200}" type="datetimeFigureOut">
              <a:rPr lang="nb-NO" smtClean="0">
                <a:solidFill>
                  <a:srgbClr val="3B3B3B"/>
                </a:solidFill>
              </a:rPr>
              <a:pPr defTabSz="914332"/>
              <a:t>08.11.2019</a:t>
            </a:fld>
            <a:endParaRPr lang="nb-NO">
              <a:solidFill>
                <a:srgbClr val="3B3B3B"/>
              </a:solidFill>
            </a:endParaRPr>
          </a:p>
        </p:txBody>
      </p:sp>
      <p:sp>
        <p:nvSpPr>
          <p:cNvPr id="5" name="Plassholder for bunntekst 4">
            <a:extLst>
              <a:ext uri="{FF2B5EF4-FFF2-40B4-BE49-F238E27FC236}">
                <a16:creationId xmlns:a16="http://schemas.microsoft.com/office/drawing/2014/main" id="{88DCBA67-1D07-411F-8C6E-CF818DE00EF7}"/>
              </a:ext>
            </a:extLst>
          </p:cNvPr>
          <p:cNvSpPr>
            <a:spLocks noGrp="1"/>
          </p:cNvSpPr>
          <p:nvPr>
            <p:ph type="ftr" sz="quarter" idx="3"/>
          </p:nvPr>
        </p:nvSpPr>
        <p:spPr>
          <a:xfrm>
            <a:off x="3845572" y="420048"/>
            <a:ext cx="4500856" cy="184666"/>
          </a:xfrm>
          <a:prstGeom prst="rect">
            <a:avLst/>
          </a:prstGeom>
        </p:spPr>
        <p:txBody>
          <a:bodyPr vert="horz" lIns="0" tIns="0" rIns="0" bIns="0" rtlCol="0" anchor="t" anchorCtr="0">
            <a:spAutoFit/>
          </a:bodyPr>
          <a:lstStyle>
            <a:lvl1pPr algn="ctr">
              <a:lnSpc>
                <a:spcPct val="100000"/>
              </a:lnSpc>
              <a:spcBef>
                <a:spcPts val="0"/>
              </a:spcBef>
              <a:defRPr sz="1200" b="0" i="0">
                <a:solidFill>
                  <a:schemeClr val="tx2"/>
                </a:solidFill>
                <a:latin typeface="Arial" panose="020B0604020202020204" pitchFamily="34" charset="0"/>
                <a:cs typeface="Arial" panose="020B0604020202020204" pitchFamily="34" charset="0"/>
              </a:defRPr>
            </a:lvl1pPr>
          </a:lstStyle>
          <a:p>
            <a:pPr defTabSz="914332"/>
            <a:endParaRPr lang="nb-NO">
              <a:solidFill>
                <a:srgbClr val="3B3B3B"/>
              </a:solidFill>
            </a:endParaRPr>
          </a:p>
        </p:txBody>
      </p:sp>
      <p:sp>
        <p:nvSpPr>
          <p:cNvPr id="6" name="Plassholder for lysbildenummer 5">
            <a:extLst>
              <a:ext uri="{FF2B5EF4-FFF2-40B4-BE49-F238E27FC236}">
                <a16:creationId xmlns:a16="http://schemas.microsoft.com/office/drawing/2014/main" id="{019318FD-09DB-4185-AE68-C7A1679C04DF}"/>
              </a:ext>
            </a:extLst>
          </p:cNvPr>
          <p:cNvSpPr>
            <a:spLocks noGrp="1"/>
          </p:cNvSpPr>
          <p:nvPr>
            <p:ph type="sldNum" sz="quarter" idx="4"/>
          </p:nvPr>
        </p:nvSpPr>
        <p:spPr>
          <a:xfrm>
            <a:off x="9491489" y="420048"/>
            <a:ext cx="1440273" cy="184666"/>
          </a:xfrm>
          <a:prstGeom prst="rect">
            <a:avLst/>
          </a:prstGeom>
        </p:spPr>
        <p:txBody>
          <a:bodyPr vert="horz" lIns="0" tIns="0" rIns="0" bIns="0" rtlCol="0" anchor="t" anchorCtr="0">
            <a:spAutoFit/>
          </a:bodyPr>
          <a:lstStyle>
            <a:lvl1pPr algn="r">
              <a:lnSpc>
                <a:spcPct val="100000"/>
              </a:lnSpc>
              <a:spcBef>
                <a:spcPts val="0"/>
              </a:spcBef>
              <a:defRPr sz="1200" b="0" i="0">
                <a:solidFill>
                  <a:schemeClr val="tx2"/>
                </a:solidFill>
                <a:latin typeface="Arial" panose="020B0604020202020204" pitchFamily="34" charset="0"/>
                <a:cs typeface="Arial" panose="020B0604020202020204" pitchFamily="34" charset="0"/>
              </a:defRPr>
            </a:lvl1pPr>
          </a:lstStyle>
          <a:p>
            <a:pPr defTabSz="914332"/>
            <a:fld id="{EBB0AEFE-3A9A-4606-9A0F-813DF74418C7}" type="slidenum">
              <a:rPr lang="nb-NO" smtClean="0">
                <a:solidFill>
                  <a:srgbClr val="3B3B3B"/>
                </a:solidFill>
              </a:rPr>
              <a:pPr defTabSz="914332"/>
              <a:t>‹#›</a:t>
            </a:fld>
            <a:endParaRPr lang="nb-NO">
              <a:solidFill>
                <a:srgbClr val="3B3B3B"/>
              </a:solidFill>
            </a:endParaRPr>
          </a:p>
        </p:txBody>
      </p:sp>
    </p:spTree>
    <p:extLst>
      <p:ext uri="{BB962C8B-B14F-4D97-AF65-F5344CB8AC3E}">
        <p14:creationId xmlns:p14="http://schemas.microsoft.com/office/powerpoint/2010/main" val="1152361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332" rtl="0" eaLnBrk="1" latinLnBrk="0" hangingPunct="1">
        <a:lnSpc>
          <a:spcPct val="100000"/>
        </a:lnSpc>
        <a:spcBef>
          <a:spcPts val="0"/>
        </a:spcBef>
        <a:buNone/>
        <a:defRPr sz="5467" b="1" i="0" kern="1200">
          <a:solidFill>
            <a:schemeClr val="accent1"/>
          </a:solidFill>
          <a:latin typeface="Arial" panose="020B0604020202020204" pitchFamily="34" charset="0"/>
          <a:ea typeface="+mj-ea"/>
          <a:cs typeface="Arial" panose="020B0604020202020204" pitchFamily="34" charset="0"/>
        </a:defRPr>
      </a:lvl1pPr>
    </p:titleStyle>
    <p:bodyStyle>
      <a:lvl1pPr marL="228582" indent="-228582" algn="l" defTabSz="914332" rtl="0" eaLnBrk="1" latinLnBrk="0" hangingPunct="1">
        <a:lnSpc>
          <a:spcPct val="100000"/>
        </a:lnSpc>
        <a:spcBef>
          <a:spcPts val="0"/>
        </a:spcBef>
        <a:buFont typeface="Arial" panose="020B0604020202020204" pitchFamily="34" charset="0"/>
        <a:buChar char="•"/>
        <a:defRPr sz="2267" b="0" i="0" kern="1200">
          <a:solidFill>
            <a:schemeClr val="tx2"/>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100000"/>
        </a:lnSpc>
        <a:spcBef>
          <a:spcPts val="0"/>
        </a:spcBef>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100000"/>
        </a:lnSpc>
        <a:spcBef>
          <a:spcPts val="0"/>
        </a:spcBef>
        <a:buFont typeface="Arial" panose="020B0604020202020204" pitchFamily="34" charset="0"/>
        <a:buChar char="•"/>
        <a:defRPr sz="1867" b="0" i="0" kern="1200">
          <a:solidFill>
            <a:schemeClr val="tx2"/>
          </a:solidFill>
          <a:latin typeface="Arial" panose="020B0604020202020204" pitchFamily="34" charset="0"/>
          <a:ea typeface="+mn-ea"/>
          <a:cs typeface="Arial" panose="020B0604020202020204" pitchFamily="34" charset="0"/>
        </a:defRPr>
      </a:lvl3pPr>
      <a:lvl4pPr marL="1600080" indent="-228582" algn="l" defTabSz="914332" rtl="0" eaLnBrk="1" latinLnBrk="0" hangingPunct="1">
        <a:lnSpc>
          <a:spcPct val="100000"/>
        </a:lnSpc>
        <a:spcBef>
          <a:spcPts val="0"/>
        </a:spcBef>
        <a:buFont typeface="Arial" panose="020B0604020202020204" pitchFamily="34" charset="0"/>
        <a:buChar char="•"/>
        <a:defRPr sz="1600" b="0" i="0" kern="1200">
          <a:solidFill>
            <a:schemeClr val="tx2"/>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100000"/>
        </a:lnSpc>
        <a:spcBef>
          <a:spcPts val="0"/>
        </a:spcBef>
        <a:buFont typeface="Arial" panose="020B0604020202020204" pitchFamily="34" charset="0"/>
        <a:buChar char="•"/>
        <a:defRPr sz="1467" b="0" i="0" kern="1200">
          <a:solidFill>
            <a:schemeClr val="tx2"/>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nb-NO"/>
      </a:defPPr>
      <a:lvl1pPr marL="0" algn="l" defTabSz="914332" rtl="0" eaLnBrk="1" latinLnBrk="0" hangingPunct="1">
        <a:defRPr sz="1867" kern="1200">
          <a:solidFill>
            <a:schemeClr val="tx1"/>
          </a:solidFill>
          <a:latin typeface="+mn-lt"/>
          <a:ea typeface="+mn-ea"/>
          <a:cs typeface="+mn-cs"/>
        </a:defRPr>
      </a:lvl1pPr>
      <a:lvl2pPr marL="457166"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2" algn="l" defTabSz="914332" rtl="0" eaLnBrk="1" latinLnBrk="0" hangingPunct="1">
        <a:defRPr sz="1867" kern="1200">
          <a:solidFill>
            <a:schemeClr val="tx1"/>
          </a:solidFill>
          <a:latin typeface="+mn-lt"/>
          <a:ea typeface="+mn-ea"/>
          <a:cs typeface="+mn-cs"/>
        </a:defRPr>
      </a:lvl5pPr>
      <a:lvl6pPr marL="2285828"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6" algn="l" defTabSz="914332"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tiff"/><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5AFF5D-9B64-9343-8F57-AD4496EB071C}"/>
              </a:ext>
            </a:extLst>
          </p:cNvPr>
          <p:cNvSpPr>
            <a:spLocks noGrp="1"/>
          </p:cNvSpPr>
          <p:nvPr>
            <p:ph type="ctrTitle"/>
          </p:nvPr>
        </p:nvSpPr>
        <p:spPr>
          <a:xfrm>
            <a:off x="1524000" y="1920673"/>
            <a:ext cx="9144000" cy="1703187"/>
          </a:xfrm>
        </p:spPr>
        <p:txBody>
          <a:bodyPr>
            <a:normAutofit fontScale="90000"/>
          </a:bodyPr>
          <a:lstStyle/>
          <a:p>
            <a:r>
              <a:rPr lang="nb-NO" sz="5333">
                <a:latin typeface="Campton Medium" charset="0"/>
                <a:ea typeface="Campton Medium" charset="0"/>
                <a:cs typeface="Campton Medium" charset="0"/>
              </a:rPr>
              <a:t>Demokrati og medborgerskap </a:t>
            </a:r>
            <a:br>
              <a:rPr lang="nb-NO" sz="5333">
                <a:latin typeface="Campton Medium" charset="0"/>
                <a:ea typeface="Campton Medium" charset="0"/>
                <a:cs typeface="Campton Medium" charset="0"/>
              </a:rPr>
            </a:br>
            <a:r>
              <a:rPr lang="nb-NO" sz="5333">
                <a:latin typeface="Campton Medium" charset="0"/>
                <a:ea typeface="Campton Medium" charset="0"/>
                <a:cs typeface="Campton Medium" charset="0"/>
              </a:rPr>
              <a:t>#frivilliginnsats</a:t>
            </a:r>
            <a:br>
              <a:rPr lang="nb-NO">
                <a:latin typeface="Campton Medium" charset="0"/>
                <a:ea typeface="Campton Medium" charset="0"/>
                <a:cs typeface="Campton Medium" charset="0"/>
              </a:rPr>
            </a:br>
            <a:endParaRPr lang="nb-NO"/>
          </a:p>
        </p:txBody>
      </p:sp>
      <p:sp>
        <p:nvSpPr>
          <p:cNvPr id="6" name="Text Placeholder 5">
            <a:extLst>
              <a:ext uri="{FF2B5EF4-FFF2-40B4-BE49-F238E27FC236}">
                <a16:creationId xmlns:a16="http://schemas.microsoft.com/office/drawing/2014/main" id="{D778CD05-4138-C846-BF59-6B2D2464D624}"/>
              </a:ext>
            </a:extLst>
          </p:cNvPr>
          <p:cNvSpPr>
            <a:spLocks noGrp="1"/>
          </p:cNvSpPr>
          <p:nvPr>
            <p:ph type="body" sz="quarter" idx="11"/>
          </p:nvPr>
        </p:nvSpPr>
        <p:spPr/>
        <p:txBody>
          <a:bodyPr>
            <a:normAutofit lnSpcReduction="10000"/>
          </a:bodyPr>
          <a:lstStyle/>
          <a:p>
            <a:r>
              <a:rPr lang="nb-NO"/>
              <a:t>Ved midler fra Gjensidigestiftelsen</a:t>
            </a:r>
          </a:p>
        </p:txBody>
      </p:sp>
      <p:sp>
        <p:nvSpPr>
          <p:cNvPr id="8" name="Subtitle 7">
            <a:extLst>
              <a:ext uri="{FF2B5EF4-FFF2-40B4-BE49-F238E27FC236}">
                <a16:creationId xmlns:a16="http://schemas.microsoft.com/office/drawing/2014/main" id="{CB129121-0EF4-9248-8841-77BFEBEF1D81}"/>
              </a:ext>
            </a:extLst>
          </p:cNvPr>
          <p:cNvSpPr>
            <a:spLocks noGrp="1"/>
          </p:cNvSpPr>
          <p:nvPr>
            <p:ph type="subTitle" idx="1"/>
          </p:nvPr>
        </p:nvSpPr>
        <p:spPr/>
        <p:txBody>
          <a:bodyPr>
            <a:normAutofit lnSpcReduction="10000"/>
          </a:bodyPr>
          <a:lstStyle/>
          <a:p>
            <a:r>
              <a:rPr lang="nb-NO"/>
              <a:t>Av Frivillighet Norge</a:t>
            </a:r>
          </a:p>
        </p:txBody>
      </p:sp>
      <p:pic>
        <p:nvPicPr>
          <p:cNvPr id="2" name="Picture 1">
            <a:extLst>
              <a:ext uri="{FF2B5EF4-FFF2-40B4-BE49-F238E27FC236}">
                <a16:creationId xmlns:a16="http://schemas.microsoft.com/office/drawing/2014/main" id="{24C0A822-1B0E-8743-BD78-9CDA90F2EF21}"/>
              </a:ext>
            </a:extLst>
          </p:cNvPr>
          <p:cNvPicPr>
            <a:picLocks noChangeAspect="1"/>
          </p:cNvPicPr>
          <p:nvPr/>
        </p:nvPicPr>
        <p:blipFill>
          <a:blip r:embed="rId3"/>
          <a:stretch>
            <a:fillRect/>
          </a:stretch>
        </p:blipFill>
        <p:spPr>
          <a:xfrm>
            <a:off x="1524000" y="5681134"/>
            <a:ext cx="2082800" cy="372533"/>
          </a:xfrm>
          <a:prstGeom prst="rect">
            <a:avLst/>
          </a:prstGeom>
        </p:spPr>
      </p:pic>
    </p:spTree>
    <p:extLst>
      <p:ext uri="{BB962C8B-B14F-4D97-AF65-F5344CB8AC3E}">
        <p14:creationId xmlns:p14="http://schemas.microsoft.com/office/powerpoint/2010/main" val="1727109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33" y="0"/>
            <a:ext cx="4835951" cy="6858000"/>
          </a:xfrm>
          <a:prstGeom prst="rect">
            <a:avLst/>
          </a:prstGeom>
        </p:spPr>
      </p:pic>
      <p:pic>
        <p:nvPicPr>
          <p:cNvPr id="9" name="Bild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0"/>
            <a:ext cx="5201033" cy="6858000"/>
          </a:xfrm>
          <a:prstGeom prst="rect">
            <a:avLst/>
          </a:prstGeom>
        </p:spPr>
      </p:pic>
      <p:sp>
        <p:nvSpPr>
          <p:cNvPr id="11" name="Rektangel 10"/>
          <p:cNvSpPr/>
          <p:nvPr/>
        </p:nvSpPr>
        <p:spPr>
          <a:xfrm>
            <a:off x="5705934" y="5585858"/>
            <a:ext cx="6486065" cy="666977"/>
          </a:xfrm>
          <a:prstGeom prst="rect">
            <a:avLst/>
          </a:prstGeom>
        </p:spPr>
        <p:txBody>
          <a:bodyPr wrap="square">
            <a:spAutoFit/>
          </a:bodyPr>
          <a:lstStyle/>
          <a:p>
            <a:pPr defTabSz="914332"/>
            <a:br>
              <a:rPr lang="nb-NO" sz="1867">
                <a:solidFill>
                  <a:srgbClr val="000000"/>
                </a:solidFill>
                <a:latin typeface="Georgia" charset="0"/>
              </a:rPr>
            </a:br>
            <a:endParaRPr lang="nb-NO" sz="1867">
              <a:solidFill>
                <a:srgbClr val="000000"/>
              </a:solidFill>
              <a:latin typeface="Georgia" charset="0"/>
            </a:endParaRPr>
          </a:p>
        </p:txBody>
      </p:sp>
      <p:pic>
        <p:nvPicPr>
          <p:cNvPr id="5" name="Picture 4">
            <a:extLst>
              <a:ext uri="{FF2B5EF4-FFF2-40B4-BE49-F238E27FC236}">
                <a16:creationId xmlns:a16="http://schemas.microsoft.com/office/drawing/2014/main" id="{3EE57904-8CEB-8545-A80D-95ED8A66B5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1092958"/>
            <a:ext cx="4672085" cy="4672085"/>
          </a:xfrm>
          <a:prstGeom prst="rect">
            <a:avLst/>
          </a:prstGeom>
        </p:spPr>
      </p:pic>
    </p:spTree>
    <p:extLst>
      <p:ext uri="{BB962C8B-B14F-4D97-AF65-F5344CB8AC3E}">
        <p14:creationId xmlns:p14="http://schemas.microsoft.com/office/powerpoint/2010/main" val="1797545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4835951" cy="6858000"/>
          </a:xfrm>
          <a:prstGeom prst="rect">
            <a:avLst/>
          </a:prstGeom>
        </p:spPr>
      </p:pic>
      <p:pic>
        <p:nvPicPr>
          <p:cNvPr id="4" name="Picture 3">
            <a:extLst>
              <a:ext uri="{FF2B5EF4-FFF2-40B4-BE49-F238E27FC236}">
                <a16:creationId xmlns:a16="http://schemas.microsoft.com/office/drawing/2014/main" id="{75FBEEA0-BB5E-5246-ACB0-8E9CEF9812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97790" y="1085669"/>
            <a:ext cx="5113535" cy="4406593"/>
          </a:xfrm>
          <a:prstGeom prst="rect">
            <a:avLst/>
          </a:prstGeom>
        </p:spPr>
      </p:pic>
      <p:sp>
        <p:nvSpPr>
          <p:cNvPr id="6" name="Rektangel 12">
            <a:extLst>
              <a:ext uri="{FF2B5EF4-FFF2-40B4-BE49-F238E27FC236}">
                <a16:creationId xmlns:a16="http://schemas.microsoft.com/office/drawing/2014/main" id="{0674D216-C63F-DF4D-90AF-D2A2A2B3AA1B}"/>
              </a:ext>
            </a:extLst>
          </p:cNvPr>
          <p:cNvSpPr/>
          <p:nvPr/>
        </p:nvSpPr>
        <p:spPr>
          <a:xfrm>
            <a:off x="7957751" y="5591719"/>
            <a:ext cx="3113904" cy="502573"/>
          </a:xfrm>
          <a:prstGeom prst="rect">
            <a:avLst/>
          </a:prstGeom>
        </p:spPr>
        <p:txBody>
          <a:bodyPr wrap="square">
            <a:spAutoFit/>
          </a:bodyPr>
          <a:lstStyle/>
          <a:p>
            <a:pPr defTabSz="914332"/>
            <a:r>
              <a:rPr lang="nb-NO" sz="1333">
                <a:solidFill>
                  <a:srgbClr val="000000"/>
                </a:solidFill>
              </a:rPr>
              <a:t>Frivillige organisasjoner bidro i </a:t>
            </a:r>
          </a:p>
          <a:p>
            <a:pPr defTabSz="914332"/>
            <a:r>
              <a:rPr lang="nb-NO" sz="1333">
                <a:solidFill>
                  <a:srgbClr val="000000"/>
                </a:solidFill>
              </a:rPr>
              <a:t>skolestreik for klima høsten 2019</a:t>
            </a:r>
          </a:p>
        </p:txBody>
      </p:sp>
    </p:spTree>
    <p:extLst>
      <p:ext uri="{BB962C8B-B14F-4D97-AF65-F5344CB8AC3E}">
        <p14:creationId xmlns:p14="http://schemas.microsoft.com/office/powerpoint/2010/main" val="1895536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79523-DAA7-8542-A2E3-4069F445B73B}"/>
              </a:ext>
            </a:extLst>
          </p:cNvPr>
          <p:cNvSpPr>
            <a:spLocks noGrp="1"/>
          </p:cNvSpPr>
          <p:nvPr>
            <p:ph type="title"/>
          </p:nvPr>
        </p:nvSpPr>
        <p:spPr/>
        <p:txBody>
          <a:bodyPr/>
          <a:lstStyle/>
          <a:p>
            <a:r>
              <a:rPr lang="nb-NO"/>
              <a:t>Medborgerskap</a:t>
            </a:r>
          </a:p>
        </p:txBody>
      </p:sp>
      <p:sp>
        <p:nvSpPr>
          <p:cNvPr id="3" name="Content Placeholder 2">
            <a:extLst>
              <a:ext uri="{FF2B5EF4-FFF2-40B4-BE49-F238E27FC236}">
                <a16:creationId xmlns:a16="http://schemas.microsoft.com/office/drawing/2014/main" id="{E4E76A9E-4A00-7A45-AA64-C7C3E692CAB8}"/>
              </a:ext>
            </a:extLst>
          </p:cNvPr>
          <p:cNvSpPr>
            <a:spLocks noGrp="1"/>
          </p:cNvSpPr>
          <p:nvPr>
            <p:ph idx="1"/>
          </p:nvPr>
        </p:nvSpPr>
        <p:spPr>
          <a:xfrm>
            <a:off x="1260240" y="3690200"/>
            <a:ext cx="4835760" cy="2088523"/>
          </a:xfrm>
        </p:spPr>
        <p:txBody>
          <a:bodyPr>
            <a:normAutofit/>
          </a:bodyPr>
          <a:lstStyle/>
          <a:p>
            <a:pPr marL="0" indent="0">
              <a:buNone/>
            </a:pPr>
            <a:r>
              <a:rPr lang="nb-NO"/>
              <a:t>Individets rettigheter og plikter</a:t>
            </a:r>
          </a:p>
          <a:p>
            <a:pPr marL="0" indent="0">
              <a:buNone/>
            </a:pPr>
            <a:endParaRPr lang="nb-NO"/>
          </a:p>
          <a:p>
            <a:r>
              <a:rPr lang="nb-NO"/>
              <a:t>Din rett til å delta politisk og utforme det sivile samfunnet</a:t>
            </a:r>
          </a:p>
        </p:txBody>
      </p:sp>
      <p:pic>
        <p:nvPicPr>
          <p:cNvPr id="5" name="Picture 4">
            <a:extLst>
              <a:ext uri="{FF2B5EF4-FFF2-40B4-BE49-F238E27FC236}">
                <a16:creationId xmlns:a16="http://schemas.microsoft.com/office/drawing/2014/main" id="{E739F019-E2D8-2346-8292-1FD4E5F3A8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36375" y="1647566"/>
            <a:ext cx="4577715" cy="4666735"/>
          </a:xfrm>
          <a:prstGeom prst="rect">
            <a:avLst/>
          </a:prstGeom>
        </p:spPr>
      </p:pic>
    </p:spTree>
    <p:extLst>
      <p:ext uri="{BB962C8B-B14F-4D97-AF65-F5344CB8AC3E}">
        <p14:creationId xmlns:p14="http://schemas.microsoft.com/office/powerpoint/2010/main" val="171162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10674A-BB1D-0C4D-B601-C73B19B90334}"/>
              </a:ext>
            </a:extLst>
          </p:cNvPr>
          <p:cNvSpPr>
            <a:spLocks noGrp="1"/>
          </p:cNvSpPr>
          <p:nvPr>
            <p:ph idx="1"/>
          </p:nvPr>
        </p:nvSpPr>
        <p:spPr>
          <a:xfrm>
            <a:off x="1260240" y="3690200"/>
            <a:ext cx="5286333" cy="2088523"/>
          </a:xfrm>
        </p:spPr>
        <p:txBody>
          <a:bodyPr>
            <a:normAutofit fontScale="92500" lnSpcReduction="20000"/>
          </a:bodyPr>
          <a:lstStyle/>
          <a:p>
            <a:r>
              <a:rPr lang="nb-NO" sz="2400">
                <a:solidFill>
                  <a:schemeClr val="tx1"/>
                </a:solidFill>
              </a:rPr>
              <a:t>Organisasjonsfrihet er en menneskerett</a:t>
            </a:r>
          </a:p>
          <a:p>
            <a:endParaRPr lang="nb-NO" sz="2400">
              <a:solidFill>
                <a:schemeClr val="tx1"/>
              </a:solidFill>
            </a:endParaRPr>
          </a:p>
          <a:p>
            <a:r>
              <a:rPr lang="nb-NO" sz="2400">
                <a:solidFill>
                  <a:schemeClr val="tx1"/>
                </a:solidFill>
              </a:rPr>
              <a:t>Bli med i eksisterende organisasjoner</a:t>
            </a:r>
            <a:br>
              <a:rPr lang="nb-NO" sz="2400">
                <a:solidFill>
                  <a:schemeClr val="tx1"/>
                </a:solidFill>
              </a:rPr>
            </a:br>
            <a:endParaRPr lang="nb-NO" sz="2400">
              <a:solidFill>
                <a:schemeClr val="tx1"/>
              </a:solidFill>
            </a:endParaRPr>
          </a:p>
          <a:p>
            <a:r>
              <a:rPr lang="nb-NO" sz="2400">
                <a:solidFill>
                  <a:schemeClr val="tx1"/>
                </a:solidFill>
              </a:rPr>
              <a:t>Danne nye organisasjoner </a:t>
            </a:r>
          </a:p>
          <a:p>
            <a:endParaRPr lang="nb-NO" sz="2400">
              <a:solidFill>
                <a:schemeClr val="tx1"/>
              </a:solidFill>
            </a:endParaRPr>
          </a:p>
          <a:p>
            <a:r>
              <a:rPr lang="nb-NO" sz="2400">
                <a:solidFill>
                  <a:schemeClr val="tx1"/>
                </a:solidFill>
              </a:rPr>
              <a:t>Ikke en selvfølge i alle land </a:t>
            </a:r>
          </a:p>
          <a:p>
            <a:endParaRPr lang="nb-NO" sz="2400">
              <a:solidFill>
                <a:schemeClr val="tx1"/>
              </a:solidFill>
            </a:endParaRPr>
          </a:p>
        </p:txBody>
      </p:sp>
      <p:pic>
        <p:nvPicPr>
          <p:cNvPr id="4" name="Picture 10" descr="Frivillig_PPT_elementer8.png">
            <a:extLst>
              <a:ext uri="{FF2B5EF4-FFF2-40B4-BE49-F238E27FC236}">
                <a16:creationId xmlns:a16="http://schemas.microsoft.com/office/drawing/2014/main" id="{9D21D533-6FB4-7249-B110-B70DB94B190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75000"/>
                    </a14:imgEffect>
                    <a14:imgEffect>
                      <a14:colorTemperature colorTemp="7254"/>
                    </a14:imgEffect>
                    <a14:imgEffect>
                      <a14:saturation sat="314000"/>
                    </a14:imgEffect>
                    <a14:imgEffect>
                      <a14:brightnessContrast contrast="-9000"/>
                    </a14:imgEffect>
                  </a14:imgLayer>
                </a14:imgProps>
              </a:ext>
              <a:ext uri="{28A0092B-C50C-407E-A947-70E740481C1C}">
                <a14:useLocalDpi xmlns:a14="http://schemas.microsoft.com/office/drawing/2010/main"/>
              </a:ext>
            </a:extLst>
          </a:blip>
          <a:stretch>
            <a:fillRect/>
          </a:stretch>
        </p:blipFill>
        <p:spPr>
          <a:xfrm>
            <a:off x="1077431" y="846405"/>
            <a:ext cx="10008783" cy="1881921"/>
          </a:xfrm>
          <a:prstGeom prst="rect">
            <a:avLst/>
          </a:prstGeom>
        </p:spPr>
      </p:pic>
      <p:sp>
        <p:nvSpPr>
          <p:cNvPr id="5" name="TekstSylinder 5">
            <a:extLst>
              <a:ext uri="{FF2B5EF4-FFF2-40B4-BE49-F238E27FC236}">
                <a16:creationId xmlns:a16="http://schemas.microsoft.com/office/drawing/2014/main" id="{09D76314-CBE5-FE41-9FFE-FBB3CE9BBFB6}"/>
              </a:ext>
            </a:extLst>
          </p:cNvPr>
          <p:cNvSpPr txBox="1"/>
          <p:nvPr/>
        </p:nvSpPr>
        <p:spPr>
          <a:xfrm>
            <a:off x="1153450" y="1117342"/>
            <a:ext cx="6781023" cy="913007"/>
          </a:xfrm>
          <a:prstGeom prst="rect">
            <a:avLst/>
          </a:prstGeom>
          <a:noFill/>
        </p:spPr>
        <p:txBody>
          <a:bodyPr wrap="none" rtlCol="0">
            <a:spAutoFit/>
          </a:bodyPr>
          <a:lstStyle/>
          <a:p>
            <a:pPr defTabSz="914332"/>
            <a:r>
              <a:rPr lang="nb-NO" sz="5333" b="1">
                <a:solidFill>
                  <a:prstClr val="white"/>
                </a:solidFill>
                <a:latin typeface="Campton SemiBold" charset="0"/>
                <a:ea typeface="Campton SemiBold" charset="0"/>
                <a:cs typeface="Campton SemiBold" charset="0"/>
              </a:rPr>
              <a:t>Organisasjonsfrihet</a:t>
            </a:r>
          </a:p>
        </p:txBody>
      </p:sp>
      <p:pic>
        <p:nvPicPr>
          <p:cNvPr id="6" name="Picture 5">
            <a:extLst>
              <a:ext uri="{FF2B5EF4-FFF2-40B4-BE49-F238E27FC236}">
                <a16:creationId xmlns:a16="http://schemas.microsoft.com/office/drawing/2014/main" id="{F290D4C0-666E-124C-AF77-82507A37DC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53941" y="2551201"/>
            <a:ext cx="4432273" cy="3737097"/>
          </a:xfrm>
          <a:prstGeom prst="rect">
            <a:avLst/>
          </a:prstGeom>
        </p:spPr>
      </p:pic>
    </p:spTree>
    <p:extLst>
      <p:ext uri="{BB962C8B-B14F-4D97-AF65-F5344CB8AC3E}">
        <p14:creationId xmlns:p14="http://schemas.microsoft.com/office/powerpoint/2010/main" val="1874636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sz="quarter" idx="14"/>
          </p:nvPr>
        </p:nvPicPr>
        <p:blipFill>
          <a:blip r:embed="rId3">
            <a:extLst>
              <a:ext uri="{28A0092B-C50C-407E-A947-70E740481C1C}">
                <a14:useLocalDpi xmlns:a14="http://schemas.microsoft.com/office/drawing/2010/main"/>
              </a:ext>
            </a:extLst>
          </a:blip>
          <a:stretch>
            <a:fillRect/>
          </a:stretch>
        </p:blipFill>
        <p:spPr>
          <a:xfrm>
            <a:off x="1724960" y="806534"/>
            <a:ext cx="8755736" cy="4464559"/>
          </a:xfrm>
        </p:spPr>
      </p:pic>
      <p:sp>
        <p:nvSpPr>
          <p:cNvPr id="3" name="Plassholder for tekst 2"/>
          <p:cNvSpPr>
            <a:spLocks noGrp="1"/>
          </p:cNvSpPr>
          <p:nvPr>
            <p:ph type="body" sz="quarter" idx="15"/>
          </p:nvPr>
        </p:nvSpPr>
        <p:spPr/>
        <p:txBody>
          <a:bodyPr/>
          <a:lstStyle/>
          <a:p>
            <a:r>
              <a:rPr lang="nb-NO"/>
              <a:t>Frivillige organisasjoner er skoler i demokrati</a:t>
            </a:r>
          </a:p>
        </p:txBody>
      </p:sp>
    </p:spTree>
    <p:extLst>
      <p:ext uri="{BB962C8B-B14F-4D97-AF65-F5344CB8AC3E}">
        <p14:creationId xmlns:p14="http://schemas.microsoft.com/office/powerpoint/2010/main" val="779535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9FD8-256C-7C44-8DD7-F674067BC582}"/>
              </a:ext>
            </a:extLst>
          </p:cNvPr>
          <p:cNvSpPr>
            <a:spLocks noGrp="1"/>
          </p:cNvSpPr>
          <p:nvPr>
            <p:ph type="title"/>
          </p:nvPr>
        </p:nvSpPr>
        <p:spPr/>
        <p:txBody>
          <a:bodyPr/>
          <a:lstStyle/>
          <a:p>
            <a:r>
              <a:rPr lang="nb-NO"/>
              <a:t>En skole i vårt demokrati</a:t>
            </a:r>
          </a:p>
        </p:txBody>
      </p:sp>
      <p:sp>
        <p:nvSpPr>
          <p:cNvPr id="3" name="Content Placeholder 2">
            <a:extLst>
              <a:ext uri="{FF2B5EF4-FFF2-40B4-BE49-F238E27FC236}">
                <a16:creationId xmlns:a16="http://schemas.microsoft.com/office/drawing/2014/main" id="{D5748207-C704-CF45-BEE8-96AB1BEB88F8}"/>
              </a:ext>
            </a:extLst>
          </p:cNvPr>
          <p:cNvSpPr>
            <a:spLocks noGrp="1"/>
          </p:cNvSpPr>
          <p:nvPr>
            <p:ph idx="1"/>
          </p:nvPr>
        </p:nvSpPr>
        <p:spPr/>
        <p:txBody>
          <a:bodyPr/>
          <a:lstStyle/>
          <a:p>
            <a:pPr marL="227748" indent="-227748"/>
            <a:r>
              <a:rPr lang="nb-NO"/>
              <a:t>Stemmerett</a:t>
            </a:r>
          </a:p>
          <a:p>
            <a:pPr marL="227748" indent="-227748"/>
            <a:r>
              <a:rPr lang="nb-NO"/>
              <a:t>Demokratiske prosesser</a:t>
            </a:r>
          </a:p>
          <a:p>
            <a:pPr marL="227748" indent="-227748"/>
            <a:r>
              <a:rPr lang="nb-NO"/>
              <a:t>Debatter</a:t>
            </a:r>
          </a:p>
          <a:p>
            <a:pPr marL="227748" indent="-227748"/>
            <a:r>
              <a:rPr lang="nb-NO"/>
              <a:t>Tillitsverv </a:t>
            </a:r>
          </a:p>
        </p:txBody>
      </p:sp>
    </p:spTree>
    <p:extLst>
      <p:ext uri="{BB962C8B-B14F-4D97-AF65-F5344CB8AC3E}">
        <p14:creationId xmlns:p14="http://schemas.microsoft.com/office/powerpoint/2010/main" val="1784941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ssholder for bilde 9"/>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120501" y="1080135"/>
            <a:ext cx="5272713" cy="4698588"/>
          </a:xfrm>
        </p:spPr>
      </p:pic>
      <p:sp>
        <p:nvSpPr>
          <p:cNvPr id="7" name="Plassholder for innhold 6"/>
          <p:cNvSpPr>
            <a:spLocks noGrp="1"/>
          </p:cNvSpPr>
          <p:nvPr>
            <p:ph type="body" sz="quarter" idx="14"/>
          </p:nvPr>
        </p:nvSpPr>
        <p:spPr/>
        <p:txBody>
          <a:bodyPr>
            <a:normAutofit/>
          </a:bodyPr>
          <a:lstStyle/>
          <a:p>
            <a:r>
              <a:rPr lang="nb-NO" sz="3733"/>
              <a:t>Hvilke frivillige organisasjoner kjenner du til?</a:t>
            </a:r>
          </a:p>
        </p:txBody>
      </p:sp>
    </p:spTree>
    <p:extLst>
      <p:ext uri="{BB962C8B-B14F-4D97-AF65-F5344CB8AC3E}">
        <p14:creationId xmlns:p14="http://schemas.microsoft.com/office/powerpoint/2010/main" val="1545334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8"/>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Plassholder for tekst 4"/>
          <p:cNvSpPr>
            <a:spLocks noGrp="1"/>
          </p:cNvSpPr>
          <p:nvPr>
            <p:ph type="body" sz="quarter" idx="14"/>
          </p:nvPr>
        </p:nvSpPr>
        <p:spPr/>
        <p:txBody>
          <a:bodyPr>
            <a:normAutofit/>
          </a:bodyPr>
          <a:lstStyle/>
          <a:p>
            <a:r>
              <a:rPr lang="nb-NO" sz="3733"/>
              <a:t>Hva tror du at du får igjen for å engasjere deg som frivillig?</a:t>
            </a:r>
          </a:p>
        </p:txBody>
      </p:sp>
      <p:sp>
        <p:nvSpPr>
          <p:cNvPr id="4" name="TekstSylinder 3"/>
          <p:cNvSpPr txBox="1"/>
          <p:nvPr/>
        </p:nvSpPr>
        <p:spPr>
          <a:xfrm>
            <a:off x="11339355" y="0"/>
            <a:ext cx="842210" cy="36933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b-NO" dirty="0">
                <a:solidFill>
                  <a:srgbClr val="00B050"/>
                </a:solidFill>
                <a:latin typeface="Campton Medium" charset="0"/>
                <a:ea typeface="Campton Medium" charset="0"/>
                <a:cs typeface="Campton Medium" charset="0"/>
              </a:rPr>
              <a:t>Del 2</a:t>
            </a:r>
          </a:p>
        </p:txBody>
      </p:sp>
    </p:spTree>
    <p:extLst>
      <p:ext uri="{BB962C8B-B14F-4D97-AF65-F5344CB8AC3E}">
        <p14:creationId xmlns:p14="http://schemas.microsoft.com/office/powerpoint/2010/main" val="1967187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err="1">
                <a:latin typeface="Campton SemiBold" charset="0"/>
                <a:ea typeface="Campton SemiBold" charset="0"/>
                <a:cs typeface="Campton SemiBold" charset="0"/>
              </a:rPr>
              <a:t>Frivillighet</a:t>
            </a:r>
            <a:r>
              <a:rPr lang="en-US">
                <a:latin typeface="Campton SemiBold" charset="0"/>
                <a:ea typeface="Campton SemiBold" charset="0"/>
                <a:cs typeface="Campton SemiBold" charset="0"/>
              </a:rPr>
              <a:t> = </a:t>
            </a:r>
            <a:r>
              <a:rPr lang="en-US" err="1">
                <a:latin typeface="Campton SemiBold" charset="0"/>
                <a:ea typeface="Campton SemiBold" charset="0"/>
                <a:cs typeface="Campton SemiBold" charset="0"/>
              </a:rPr>
              <a:t>Folkehelse</a:t>
            </a:r>
            <a:endParaRPr lang="en-US">
              <a:latin typeface="Campton SemiBold" charset="0"/>
              <a:ea typeface="Campton SemiBold" charset="0"/>
              <a:cs typeface="Campton SemiBold" charset="0"/>
            </a:endParaRPr>
          </a:p>
        </p:txBody>
      </p:sp>
      <p:sp>
        <p:nvSpPr>
          <p:cNvPr id="5" name="Content Placeholder 4"/>
          <p:cNvSpPr>
            <a:spLocks noGrp="1"/>
          </p:cNvSpPr>
          <p:nvPr>
            <p:ph idx="1"/>
          </p:nvPr>
        </p:nvSpPr>
        <p:spPr>
          <a:xfrm>
            <a:off x="1260240" y="3347300"/>
            <a:ext cx="9671520" cy="2088523"/>
          </a:xfrm>
        </p:spPr>
        <p:txBody>
          <a:bodyPr>
            <a:noAutofit/>
          </a:bodyPr>
          <a:lstStyle/>
          <a:p>
            <a:r>
              <a:rPr lang="en-US" sz="3200" err="1">
                <a:latin typeface="Campton Light" charset="0"/>
                <a:ea typeface="Campton Light" charset="0"/>
                <a:cs typeface="Campton Light" charset="0"/>
              </a:rPr>
              <a:t>Mennesker</a:t>
            </a:r>
            <a:endParaRPr lang="en-US" sz="3200">
              <a:latin typeface="Campton Light" charset="0"/>
              <a:ea typeface="Campton Light" charset="0"/>
              <a:cs typeface="Campton Light" charset="0"/>
            </a:endParaRPr>
          </a:p>
          <a:p>
            <a:r>
              <a:rPr lang="en-US" sz="3200" err="1">
                <a:latin typeface="Campton Light" charset="0"/>
                <a:ea typeface="Campton Light" charset="0"/>
                <a:cs typeface="Campton Light" charset="0"/>
              </a:rPr>
              <a:t>Motivasjon</a:t>
            </a:r>
            <a:endParaRPr lang="en-US" sz="3200">
              <a:latin typeface="Campton Light" charset="0"/>
              <a:ea typeface="Campton Light" charset="0"/>
              <a:cs typeface="Campton Light" charset="0"/>
            </a:endParaRPr>
          </a:p>
          <a:p>
            <a:r>
              <a:rPr lang="en-US" sz="3200" err="1">
                <a:latin typeface="Campton Light" charset="0"/>
                <a:ea typeface="Campton Light" charset="0"/>
                <a:cs typeface="Campton Light" charset="0"/>
              </a:rPr>
              <a:t>Mening</a:t>
            </a:r>
            <a:endParaRPr lang="en-US" sz="3200">
              <a:latin typeface="Campton Light" charset="0"/>
              <a:ea typeface="Campton Light" charset="0"/>
              <a:cs typeface="Campton Light" charset="0"/>
            </a:endParaRPr>
          </a:p>
          <a:p>
            <a:r>
              <a:rPr lang="en-US" sz="3200" err="1">
                <a:latin typeface="Campton Light" charset="0"/>
                <a:ea typeface="Campton Light" charset="0"/>
                <a:cs typeface="Campton Light" charset="0"/>
              </a:rPr>
              <a:t>Mestring</a:t>
            </a:r>
            <a:endParaRPr lang="en-US" sz="3200">
              <a:latin typeface="Campton Light" charset="0"/>
              <a:ea typeface="Campton Light" charset="0"/>
              <a:cs typeface="Campton Light" charset="0"/>
            </a:endParaRPr>
          </a:p>
          <a:p>
            <a:r>
              <a:rPr lang="en-US" sz="3200" err="1">
                <a:latin typeface="Campton Light" charset="0"/>
                <a:ea typeface="Campton Light" charset="0"/>
                <a:cs typeface="Campton Light" charset="0"/>
              </a:rPr>
              <a:t>Medbestemmelse</a:t>
            </a:r>
            <a:endParaRPr lang="en-US" sz="3200">
              <a:latin typeface="Campton Light" charset="0"/>
              <a:ea typeface="Campton Light" charset="0"/>
              <a:cs typeface="Campton Light" charset="0"/>
            </a:endParaRPr>
          </a:p>
        </p:txBody>
      </p:sp>
    </p:spTree>
    <p:extLst>
      <p:ext uri="{BB962C8B-B14F-4D97-AF65-F5344CB8AC3E}">
        <p14:creationId xmlns:p14="http://schemas.microsoft.com/office/powerpoint/2010/main" val="992640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10674A-BB1D-0C4D-B601-C73B19B90334}"/>
              </a:ext>
            </a:extLst>
          </p:cNvPr>
          <p:cNvSpPr>
            <a:spLocks noGrp="1"/>
          </p:cNvSpPr>
          <p:nvPr>
            <p:ph idx="1"/>
          </p:nvPr>
        </p:nvSpPr>
        <p:spPr/>
        <p:txBody>
          <a:bodyPr/>
          <a:lstStyle/>
          <a:p>
            <a:pPr marL="0" indent="0">
              <a:buNone/>
            </a:pPr>
            <a:endParaRPr lang="nb-NO" sz="2400">
              <a:solidFill>
                <a:schemeClr val="tx1"/>
              </a:solidFill>
            </a:endParaRPr>
          </a:p>
          <a:p>
            <a:pPr lvl="0"/>
            <a:r>
              <a:rPr lang="nb-NO" sz="2400">
                <a:solidFill>
                  <a:schemeClr val="tx1"/>
                </a:solidFill>
              </a:rPr>
              <a:t>Ønsker å hjelpe andre</a:t>
            </a:r>
          </a:p>
          <a:p>
            <a:pPr lvl="0"/>
            <a:r>
              <a:rPr lang="nb-NO" sz="2400">
                <a:solidFill>
                  <a:schemeClr val="tx1"/>
                </a:solidFill>
              </a:rPr>
              <a:t>Ønsker å bli kjent med nærmiljøet</a:t>
            </a:r>
          </a:p>
          <a:p>
            <a:pPr lvl="0"/>
            <a:r>
              <a:rPr lang="nb-NO" sz="2400">
                <a:solidFill>
                  <a:schemeClr val="tx1"/>
                </a:solidFill>
              </a:rPr>
              <a:t>Ønsker å lære noe nytt</a:t>
            </a:r>
          </a:p>
          <a:p>
            <a:endParaRPr lang="nb-NO"/>
          </a:p>
        </p:txBody>
      </p:sp>
      <p:pic>
        <p:nvPicPr>
          <p:cNvPr id="4" name="Picture 10" descr="Frivillig_PPT_elementer8.png">
            <a:extLst>
              <a:ext uri="{FF2B5EF4-FFF2-40B4-BE49-F238E27FC236}">
                <a16:creationId xmlns:a16="http://schemas.microsoft.com/office/drawing/2014/main" id="{9D21D533-6FB4-7249-B110-B70DB94B190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75000"/>
                    </a14:imgEffect>
                    <a14:imgEffect>
                      <a14:colorTemperature colorTemp="7254"/>
                    </a14:imgEffect>
                    <a14:imgEffect>
                      <a14:saturation sat="314000"/>
                    </a14:imgEffect>
                    <a14:imgEffect>
                      <a14:brightnessContrast contrast="-9000"/>
                    </a14:imgEffect>
                  </a14:imgLayer>
                </a14:imgProps>
              </a:ext>
              <a:ext uri="{28A0092B-C50C-407E-A947-70E740481C1C}">
                <a14:useLocalDpi xmlns:a14="http://schemas.microsoft.com/office/drawing/2010/main"/>
              </a:ext>
            </a:extLst>
          </a:blip>
          <a:stretch>
            <a:fillRect/>
          </a:stretch>
        </p:blipFill>
        <p:spPr>
          <a:xfrm>
            <a:off x="1077431" y="846405"/>
            <a:ext cx="10008783" cy="1881921"/>
          </a:xfrm>
          <a:prstGeom prst="rect">
            <a:avLst/>
          </a:prstGeom>
        </p:spPr>
      </p:pic>
      <p:sp>
        <p:nvSpPr>
          <p:cNvPr id="5" name="TekstSylinder 5">
            <a:extLst>
              <a:ext uri="{FF2B5EF4-FFF2-40B4-BE49-F238E27FC236}">
                <a16:creationId xmlns:a16="http://schemas.microsoft.com/office/drawing/2014/main" id="{09D76314-CBE5-FE41-9FFE-FBB3CE9BBFB6}"/>
              </a:ext>
            </a:extLst>
          </p:cNvPr>
          <p:cNvSpPr txBox="1"/>
          <p:nvPr/>
        </p:nvSpPr>
        <p:spPr>
          <a:xfrm>
            <a:off x="1153450" y="1117342"/>
            <a:ext cx="8273419" cy="913007"/>
          </a:xfrm>
          <a:prstGeom prst="rect">
            <a:avLst/>
          </a:prstGeom>
          <a:noFill/>
        </p:spPr>
        <p:txBody>
          <a:bodyPr wrap="none" rtlCol="0">
            <a:spAutoFit/>
          </a:bodyPr>
          <a:lstStyle/>
          <a:p>
            <a:pPr defTabSz="914332"/>
            <a:r>
              <a:rPr lang="nb-NO" sz="5333" b="1">
                <a:solidFill>
                  <a:prstClr val="white"/>
                </a:solidFill>
                <a:latin typeface="Campton SemiBold" charset="0"/>
                <a:ea typeface="Campton SemiBold" charset="0"/>
                <a:cs typeface="Campton SemiBold" charset="0"/>
              </a:rPr>
              <a:t>Hvorfor er folk frivillige?</a:t>
            </a:r>
          </a:p>
        </p:txBody>
      </p:sp>
    </p:spTree>
    <p:extLst>
      <p:ext uri="{BB962C8B-B14F-4D97-AF65-F5344CB8AC3E}">
        <p14:creationId xmlns:p14="http://schemas.microsoft.com/office/powerpoint/2010/main" val="1440397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6"/>
          <p:cNvSpPr>
            <a:spLocks noGrp="1"/>
          </p:cNvSpPr>
          <p:nvPr>
            <p:ph type="body" sz="quarter" idx="14"/>
          </p:nvPr>
        </p:nvSpPr>
        <p:spPr/>
        <p:txBody>
          <a:bodyPr>
            <a:normAutofit/>
          </a:bodyPr>
          <a:lstStyle/>
          <a:p>
            <a:endParaRPr lang="nb-NO" sz="2400">
              <a:latin typeface="Campton Medium" charset="0"/>
              <a:ea typeface="Campton Medium" charset="0"/>
              <a:cs typeface="Campton Medium" charset="0"/>
            </a:endParaRPr>
          </a:p>
          <a:p>
            <a:endParaRPr lang="nb-NO" sz="2400">
              <a:latin typeface="Campton Medium" charset="0"/>
              <a:ea typeface="Campton Medium" charset="0"/>
              <a:cs typeface="Campton Medium" charset="0"/>
            </a:endParaRPr>
          </a:p>
          <a:p>
            <a:r>
              <a:rPr lang="nb-NO" sz="4800">
                <a:latin typeface="Campton Medium" charset="0"/>
                <a:ea typeface="Campton Medium" charset="0"/>
                <a:cs typeface="Campton Medium" charset="0"/>
              </a:rPr>
              <a:t>Hva vil det si å være frivillig?</a:t>
            </a:r>
          </a:p>
          <a:p>
            <a:endParaRPr lang="nb-NO" sz="4800">
              <a:latin typeface="Campton Medium" charset="0"/>
              <a:ea typeface="Campton Medium" charset="0"/>
              <a:cs typeface="Campton Medium" charset="0"/>
            </a:endParaRPr>
          </a:p>
          <a:p>
            <a:endParaRPr lang="nb-NO" sz="4800">
              <a:latin typeface="Campton Medium" charset="0"/>
              <a:ea typeface="Campton Medium" charset="0"/>
              <a:cs typeface="Campton Medium" charset="0"/>
            </a:endParaRPr>
          </a:p>
        </p:txBody>
      </p:sp>
      <p:pic>
        <p:nvPicPr>
          <p:cNvPr id="10" name="Plassholder for bilde 9"/>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2" name="TekstSylinder 1"/>
          <p:cNvSpPr txBox="1"/>
          <p:nvPr/>
        </p:nvSpPr>
        <p:spPr>
          <a:xfrm>
            <a:off x="11339355" y="0"/>
            <a:ext cx="842210" cy="36933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b-NO" dirty="0">
                <a:solidFill>
                  <a:srgbClr val="00B050"/>
                </a:solidFill>
                <a:latin typeface="Campton Medium" charset="0"/>
                <a:ea typeface="Campton Medium" charset="0"/>
                <a:cs typeface="Campton Medium" charset="0"/>
              </a:rPr>
              <a:t>Del 1</a:t>
            </a:r>
          </a:p>
        </p:txBody>
      </p:sp>
    </p:spTree>
    <p:extLst>
      <p:ext uri="{BB962C8B-B14F-4D97-AF65-F5344CB8AC3E}">
        <p14:creationId xmlns:p14="http://schemas.microsoft.com/office/powerpoint/2010/main" val="59085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Plassholder for tekst 6"/>
          <p:cNvSpPr>
            <a:spLocks noGrp="1"/>
          </p:cNvSpPr>
          <p:nvPr>
            <p:ph type="body" sz="quarter" idx="14"/>
          </p:nvPr>
        </p:nvSpPr>
        <p:spPr/>
        <p:txBody>
          <a:bodyPr>
            <a:normAutofit/>
          </a:bodyPr>
          <a:lstStyle/>
          <a:p>
            <a:r>
              <a:rPr lang="nb-NO" sz="4267">
                <a:latin typeface="Campton Medium" charset="0"/>
                <a:ea typeface="Campton Medium" charset="0"/>
                <a:cs typeface="Campton Medium" charset="0"/>
              </a:rPr>
              <a:t>Hva engasjerer deg?</a:t>
            </a:r>
          </a:p>
        </p:txBody>
      </p:sp>
    </p:spTree>
    <p:extLst>
      <p:ext uri="{BB962C8B-B14F-4D97-AF65-F5344CB8AC3E}">
        <p14:creationId xmlns:p14="http://schemas.microsoft.com/office/powerpoint/2010/main" val="1459391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1B25106-0882-4848-BC07-D0C219A4F3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62610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6361065" y="1080135"/>
            <a:ext cx="4698588" cy="4698588"/>
          </a:xfrm>
        </p:spPr>
      </p:pic>
      <p:sp>
        <p:nvSpPr>
          <p:cNvPr id="3" name="Plassholder for innhold 2"/>
          <p:cNvSpPr>
            <a:spLocks noGrp="1"/>
          </p:cNvSpPr>
          <p:nvPr>
            <p:ph type="body" sz="quarter" idx="14"/>
          </p:nvPr>
        </p:nvSpPr>
        <p:spPr/>
        <p:txBody>
          <a:bodyPr>
            <a:normAutofit/>
          </a:bodyPr>
          <a:lstStyle/>
          <a:p>
            <a:r>
              <a:rPr lang="nb-NO" sz="2667">
                <a:latin typeface="Campton Medium" charset="0"/>
                <a:ea typeface="Campton Medium" charset="0"/>
                <a:cs typeface="Campton Medium" charset="0"/>
              </a:rPr>
              <a:t>Søk på Frivillig.no</a:t>
            </a:r>
          </a:p>
          <a:p>
            <a:endParaRPr lang="nb-NO" sz="2667">
              <a:latin typeface="Campton Medium" charset="0"/>
              <a:ea typeface="Campton Medium" charset="0"/>
              <a:cs typeface="Campton Medium" charset="0"/>
            </a:endParaRPr>
          </a:p>
          <a:p>
            <a:r>
              <a:rPr lang="nb-NO" sz="2667">
                <a:latin typeface="Campton Medium" charset="0"/>
                <a:ea typeface="Campton Medium" charset="0"/>
                <a:cs typeface="Campton Medium" charset="0"/>
              </a:rPr>
              <a:t>Finn tre organisasjoner som engasjerer seg i samme sak som deg. </a:t>
            </a:r>
          </a:p>
        </p:txBody>
      </p:sp>
      <p:sp>
        <p:nvSpPr>
          <p:cNvPr id="4" name="TekstSylinder 3"/>
          <p:cNvSpPr txBox="1"/>
          <p:nvPr/>
        </p:nvSpPr>
        <p:spPr>
          <a:xfrm>
            <a:off x="11339355" y="0"/>
            <a:ext cx="842210" cy="36933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b-NO" dirty="0">
                <a:solidFill>
                  <a:srgbClr val="00B050"/>
                </a:solidFill>
                <a:latin typeface="Campton Medium" charset="0"/>
                <a:ea typeface="Campton Medium" charset="0"/>
                <a:cs typeface="Campton Medium" charset="0"/>
              </a:rPr>
              <a:t>Del 3</a:t>
            </a:r>
          </a:p>
        </p:txBody>
      </p:sp>
    </p:spTree>
    <p:extLst>
      <p:ext uri="{BB962C8B-B14F-4D97-AF65-F5344CB8AC3E}">
        <p14:creationId xmlns:p14="http://schemas.microsoft.com/office/powerpoint/2010/main" val="21792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040" y="331441"/>
            <a:ext cx="11466875" cy="404119"/>
          </a:xfrm>
        </p:spPr>
        <p:txBody>
          <a:bodyPr/>
          <a:lstStyle/>
          <a:p>
            <a:r>
              <a:rPr lang="nb-NO" sz="3733">
                <a:solidFill>
                  <a:schemeClr val="accent3"/>
                </a:solidFill>
              </a:rPr>
              <a:t>Har noen forsøkt å rekruttere deg til frivillig arbeid siste 12 måneder?</a:t>
            </a:r>
            <a:endParaRPr lang="nb-NO" sz="3733"/>
          </a:p>
        </p:txBody>
      </p:sp>
      <p:sp>
        <p:nvSpPr>
          <p:cNvPr id="709" name="TextBox 708"/>
          <p:cNvSpPr txBox="1"/>
          <p:nvPr/>
        </p:nvSpPr>
        <p:spPr>
          <a:xfrm>
            <a:off x="7528030" y="4718229"/>
            <a:ext cx="1806719" cy="1569660"/>
          </a:xfrm>
          <a:prstGeom prst="rect">
            <a:avLst/>
          </a:prstGeom>
          <a:noFill/>
        </p:spPr>
        <p:txBody>
          <a:bodyPr wrap="square" lIns="0" tIns="0" rIns="0" bIns="0" rtlCol="0">
            <a:spAutoFit/>
          </a:bodyPr>
          <a:lstStyle/>
          <a:p>
            <a:pPr algn="ctr" defTabSz="914332">
              <a:lnSpc>
                <a:spcPct val="150000"/>
              </a:lnSpc>
            </a:pPr>
            <a:r>
              <a:rPr lang="nb-NO" sz="4000">
                <a:solidFill>
                  <a:prstClr val="white">
                    <a:lumMod val="65000"/>
                  </a:prstClr>
                </a:solidFill>
              </a:rPr>
              <a:t>5%</a:t>
            </a:r>
          </a:p>
          <a:p>
            <a:pPr algn="ctr" defTabSz="914332"/>
            <a:r>
              <a:rPr lang="nb-NO" sz="1400">
                <a:solidFill>
                  <a:prstClr val="white">
                    <a:lumMod val="65000"/>
                  </a:prstClr>
                </a:solidFill>
              </a:rPr>
              <a:t>husker ikke om de har blitt forsøkt rekruttert</a:t>
            </a:r>
            <a:endParaRPr lang="nb-NO" sz="2800">
              <a:solidFill>
                <a:prstClr val="white">
                  <a:lumMod val="65000"/>
                </a:prstClr>
              </a:solidFill>
            </a:endParaRPr>
          </a:p>
        </p:txBody>
      </p:sp>
      <p:sp>
        <p:nvSpPr>
          <p:cNvPr id="15" name="TextBox 14">
            <a:extLst>
              <a:ext uri="{FF2B5EF4-FFF2-40B4-BE49-F238E27FC236}">
                <a16:creationId xmlns:a16="http://schemas.microsoft.com/office/drawing/2014/main" id="{13B714B9-F059-4994-9F59-6D91498AB5CC}"/>
              </a:ext>
            </a:extLst>
          </p:cNvPr>
          <p:cNvSpPr txBox="1"/>
          <p:nvPr/>
        </p:nvSpPr>
        <p:spPr>
          <a:xfrm>
            <a:off x="7670643" y="1948757"/>
            <a:ext cx="1806719" cy="1354217"/>
          </a:xfrm>
          <a:prstGeom prst="rect">
            <a:avLst/>
          </a:prstGeom>
          <a:noFill/>
        </p:spPr>
        <p:txBody>
          <a:bodyPr wrap="square" lIns="0" tIns="0" rIns="0" bIns="0" rtlCol="0">
            <a:spAutoFit/>
          </a:bodyPr>
          <a:lstStyle/>
          <a:p>
            <a:pPr algn="ctr" defTabSz="914377">
              <a:lnSpc>
                <a:spcPct val="150000"/>
              </a:lnSpc>
              <a:defRPr/>
            </a:pPr>
            <a:r>
              <a:rPr lang="nb-NO" sz="4000" kern="0" dirty="0">
                <a:solidFill>
                  <a:srgbClr val="3EB1CC">
                    <a:lumMod val="75000"/>
                  </a:srgbClr>
                </a:solidFill>
              </a:rPr>
              <a:t>32%</a:t>
            </a:r>
          </a:p>
          <a:p>
            <a:pPr algn="ctr" defTabSz="914377">
              <a:defRPr/>
            </a:pPr>
            <a:r>
              <a:rPr lang="nb-NO" sz="1400" kern="0" dirty="0">
                <a:solidFill>
                  <a:srgbClr val="3EB1CC">
                    <a:lumMod val="75000"/>
                  </a:srgbClr>
                </a:solidFill>
              </a:rPr>
              <a:t>har blitt forsøkt rekruttert</a:t>
            </a:r>
            <a:endParaRPr lang="nb-NO" sz="2800" kern="0" dirty="0">
              <a:solidFill>
                <a:srgbClr val="3EB1CC">
                  <a:lumMod val="75000"/>
                </a:srgbClr>
              </a:solidFill>
            </a:endParaRPr>
          </a:p>
        </p:txBody>
      </p:sp>
      <p:graphicFrame>
        <p:nvGraphicFramePr>
          <p:cNvPr id="16" name="Chart 15">
            <a:extLst>
              <a:ext uri="{FF2B5EF4-FFF2-40B4-BE49-F238E27FC236}">
                <a16:creationId xmlns:a16="http://schemas.microsoft.com/office/drawing/2014/main" id="{20971A13-BAE8-419A-BECB-8771785B4A0E}"/>
              </a:ext>
            </a:extLst>
          </p:cNvPr>
          <p:cNvGraphicFramePr/>
          <p:nvPr>
            <p:extLst>
              <p:ext uri="{D42A27DB-BD31-4B8C-83A1-F6EECF244321}">
                <p14:modId xmlns:p14="http://schemas.microsoft.com/office/powerpoint/2010/main" val="571547253"/>
              </p:ext>
            </p:extLst>
          </p:nvPr>
        </p:nvGraphicFramePr>
        <p:xfrm>
          <a:off x="2176669" y="1025307"/>
          <a:ext cx="6817579" cy="4807387"/>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79DF119A-0172-4F80-9B1C-F470E12C2E5A}"/>
              </a:ext>
            </a:extLst>
          </p:cNvPr>
          <p:cNvSpPr txBox="1"/>
          <p:nvPr/>
        </p:nvSpPr>
        <p:spPr>
          <a:xfrm>
            <a:off x="1684045" y="3548520"/>
            <a:ext cx="1806719" cy="1354217"/>
          </a:xfrm>
          <a:prstGeom prst="rect">
            <a:avLst/>
          </a:prstGeom>
          <a:noFill/>
        </p:spPr>
        <p:txBody>
          <a:bodyPr wrap="square" lIns="0" tIns="0" rIns="0" bIns="0" rtlCol="0" anchor="t">
            <a:spAutoFit/>
          </a:bodyPr>
          <a:lstStyle/>
          <a:p>
            <a:pPr algn="ctr" defTabSz="914377">
              <a:lnSpc>
                <a:spcPct val="150000"/>
              </a:lnSpc>
              <a:defRPr/>
            </a:pPr>
            <a:r>
              <a:rPr lang="nb-NO" sz="4000" kern="0" dirty="0">
                <a:solidFill>
                  <a:srgbClr val="C50017"/>
                </a:solidFill>
              </a:rPr>
              <a:t>63%</a:t>
            </a:r>
          </a:p>
          <a:p>
            <a:pPr algn="ctr" defTabSz="914377">
              <a:defRPr/>
            </a:pPr>
            <a:r>
              <a:rPr lang="nb-NO" sz="1400" kern="0" dirty="0">
                <a:solidFill>
                  <a:srgbClr val="DA7C7C"/>
                </a:solidFill>
              </a:rPr>
              <a:t>har ikke blitt forsøkt rekruttert</a:t>
            </a:r>
            <a:endParaRPr lang="nb-NO" sz="2800" kern="0" dirty="0">
              <a:solidFill>
                <a:srgbClr val="DA7C7C"/>
              </a:solidFill>
            </a:endParaRPr>
          </a:p>
        </p:txBody>
      </p:sp>
      <p:sp>
        <p:nvSpPr>
          <p:cNvPr id="7" name="TekstSylinder 6"/>
          <p:cNvSpPr txBox="1"/>
          <p:nvPr/>
        </p:nvSpPr>
        <p:spPr>
          <a:xfrm>
            <a:off x="11339355" y="0"/>
            <a:ext cx="842210" cy="36933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b-NO" dirty="0">
                <a:solidFill>
                  <a:srgbClr val="00B050"/>
                </a:solidFill>
                <a:latin typeface="Campton Medium" charset="0"/>
                <a:ea typeface="Campton Medium" charset="0"/>
                <a:cs typeface="Campton Medium" charset="0"/>
              </a:rPr>
              <a:t>Del 4</a:t>
            </a:r>
          </a:p>
        </p:txBody>
      </p:sp>
    </p:spTree>
    <p:extLst>
      <p:ext uri="{BB962C8B-B14F-4D97-AF65-F5344CB8AC3E}">
        <p14:creationId xmlns:p14="http://schemas.microsoft.com/office/powerpoint/2010/main" val="167483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7000"/>
          </a:schemeClr>
        </a:solidFill>
        <a:effectLst/>
      </p:bgPr>
    </p:bg>
    <p:spTree>
      <p:nvGrpSpPr>
        <p:cNvPr id="1" name=""/>
        <p:cNvGrpSpPr/>
        <p:nvPr/>
      </p:nvGrpSpPr>
      <p:grpSpPr>
        <a:xfrm>
          <a:off x="0" y="0"/>
          <a:ext cx="0" cy="0"/>
          <a:chOff x="0" y="0"/>
          <a:chExt cx="0" cy="0"/>
        </a:xfrm>
      </p:grpSpPr>
      <p:sp>
        <p:nvSpPr>
          <p:cNvPr id="3" name="Plassholder for innhold 2"/>
          <p:cNvSpPr>
            <a:spLocks noGrp="1"/>
          </p:cNvSpPr>
          <p:nvPr>
            <p:ph type="body" sz="quarter" idx="15"/>
          </p:nvPr>
        </p:nvSpPr>
        <p:spPr/>
        <p:txBody>
          <a:bodyPr>
            <a:noAutofit/>
          </a:bodyPr>
          <a:lstStyle/>
          <a:p>
            <a:r>
              <a:rPr lang="ar-SA" sz="2667" err="1"/>
              <a:t>Frivilligheten</a:t>
            </a:r>
            <a:r>
              <a:rPr lang="ar-SA" sz="2667"/>
              <a:t> </a:t>
            </a:r>
            <a:r>
              <a:rPr lang="ar-SA" sz="2667" err="1"/>
              <a:t>har</a:t>
            </a:r>
            <a:r>
              <a:rPr lang="ar-SA" sz="2667"/>
              <a:t> </a:t>
            </a:r>
            <a:r>
              <a:rPr lang="ar-SA" sz="2667" err="1"/>
              <a:t>plass</a:t>
            </a:r>
            <a:r>
              <a:rPr lang="ar-SA" sz="2667"/>
              <a:t> </a:t>
            </a:r>
            <a:r>
              <a:rPr lang="ar-SA" sz="2667" err="1"/>
              <a:t>til</a:t>
            </a:r>
            <a:r>
              <a:rPr lang="ar-SA" sz="2667"/>
              <a:t> </a:t>
            </a:r>
            <a:r>
              <a:rPr lang="ar-SA" sz="2667" err="1"/>
              <a:t>alle</a:t>
            </a:r>
            <a:r>
              <a:rPr lang="ar-SA" sz="2667"/>
              <a:t>,</a:t>
            </a:r>
            <a:r>
              <a:rPr lang="nb-NO" sz="2667"/>
              <a:t> </a:t>
            </a:r>
            <a:r>
              <a:rPr lang="ar-SA" sz="2667" err="1"/>
              <a:t>men</a:t>
            </a:r>
            <a:r>
              <a:rPr lang="ar-SA" sz="2667"/>
              <a:t> </a:t>
            </a:r>
            <a:r>
              <a:rPr lang="ar-SA" sz="2667" err="1"/>
              <a:t>ikke</a:t>
            </a:r>
            <a:r>
              <a:rPr lang="ar-SA" sz="2667"/>
              <a:t> </a:t>
            </a:r>
            <a:r>
              <a:rPr lang="ar-SA" sz="2667" err="1"/>
              <a:t>alle</a:t>
            </a:r>
            <a:r>
              <a:rPr lang="ar-SA" sz="2667"/>
              <a:t> </a:t>
            </a:r>
            <a:r>
              <a:rPr lang="ar-SA" sz="2667" err="1"/>
              <a:t>blir</a:t>
            </a:r>
            <a:r>
              <a:rPr lang="ar-SA" sz="2667"/>
              <a:t> </a:t>
            </a:r>
            <a:r>
              <a:rPr lang="ar-SA" sz="2667" err="1"/>
              <a:t>spurt</a:t>
            </a:r>
            <a:r>
              <a:rPr lang="ar-SA" sz="2667"/>
              <a:t> </a:t>
            </a:r>
            <a:r>
              <a:rPr lang="ar-SA" sz="2667" err="1"/>
              <a:t>om</a:t>
            </a:r>
            <a:r>
              <a:rPr lang="ar-SA" sz="2667"/>
              <a:t> </a:t>
            </a:r>
            <a:r>
              <a:rPr lang="ar-SA" sz="2667" err="1"/>
              <a:t>å</a:t>
            </a:r>
            <a:r>
              <a:rPr lang="ar-SA" sz="2667"/>
              <a:t> </a:t>
            </a:r>
            <a:r>
              <a:rPr lang="ar-SA" sz="2667" err="1"/>
              <a:t>være</a:t>
            </a:r>
            <a:r>
              <a:rPr lang="ar-SA" sz="2667"/>
              <a:t> </a:t>
            </a:r>
            <a:r>
              <a:rPr lang="ar-SA" sz="2667" err="1"/>
              <a:t>med</a:t>
            </a:r>
            <a:endParaRPr lang="nb-NO" sz="2667"/>
          </a:p>
        </p:txBody>
      </p:sp>
      <p:pic>
        <p:nvPicPr>
          <p:cNvPr id="7" name="Plassholder for bilde 6"/>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713739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C898592F-4856-684D-9A74-3AC4FD9B679F}"/>
              </a:ext>
            </a:extLst>
          </p:cNvPr>
          <p:cNvSpPr>
            <a:spLocks noGrp="1"/>
          </p:cNvSpPr>
          <p:nvPr>
            <p:ph type="title"/>
          </p:nvPr>
        </p:nvSpPr>
        <p:spPr>
          <a:xfrm>
            <a:off x="1260240" y="1370832"/>
            <a:ext cx="10157209" cy="1692771"/>
          </a:xfrm>
        </p:spPr>
        <p:txBody>
          <a:bodyPr>
            <a:normAutofit/>
          </a:bodyPr>
          <a:lstStyle/>
          <a:p>
            <a:r>
              <a:rPr lang="nb-NO" b="1"/>
              <a:t>Kjente barrierer for deltakelse</a:t>
            </a:r>
            <a:endParaRPr lang="nb-NO"/>
          </a:p>
        </p:txBody>
      </p:sp>
      <p:sp>
        <p:nvSpPr>
          <p:cNvPr id="5" name="Plassholder for tekst 4">
            <a:extLst>
              <a:ext uri="{FF2B5EF4-FFF2-40B4-BE49-F238E27FC236}">
                <a16:creationId xmlns:a16="http://schemas.microsoft.com/office/drawing/2014/main" id="{D9A50ED3-00EF-5A43-850E-E2E679EF5DAA}"/>
              </a:ext>
            </a:extLst>
          </p:cNvPr>
          <p:cNvSpPr>
            <a:spLocks noGrp="1"/>
          </p:cNvSpPr>
          <p:nvPr>
            <p:ph idx="1"/>
          </p:nvPr>
        </p:nvSpPr>
        <p:spPr>
          <a:xfrm>
            <a:off x="1260240" y="3429001"/>
            <a:ext cx="9554781" cy="2294068"/>
          </a:xfrm>
        </p:spPr>
        <p:txBody>
          <a:bodyPr numCol="2">
            <a:normAutofit/>
          </a:bodyPr>
          <a:lstStyle/>
          <a:p>
            <a:pPr>
              <a:buFont typeface=".Apple Color Emoji UI"/>
              <a:buChar char="🖐"/>
            </a:pPr>
            <a:r>
              <a:rPr lang="nb-NO" sz="3200" b="1"/>
              <a:t> Kunnskap</a:t>
            </a:r>
            <a:endParaRPr lang="nb-NO" sz="3200"/>
          </a:p>
          <a:p>
            <a:pPr>
              <a:buFont typeface=".Apple Color Emoji UI"/>
              <a:buChar char="🖐"/>
            </a:pPr>
            <a:r>
              <a:rPr lang="nb-NO" sz="3200" b="1"/>
              <a:t> Kjennskap</a:t>
            </a:r>
            <a:endParaRPr lang="nb-NO" sz="3200"/>
          </a:p>
          <a:p>
            <a:pPr>
              <a:buFont typeface=".Apple Color Emoji UI"/>
              <a:buChar char="🖐"/>
            </a:pPr>
            <a:r>
              <a:rPr lang="nb-NO" sz="3200" b="1"/>
              <a:t> Kultur</a:t>
            </a:r>
          </a:p>
          <a:p>
            <a:pPr>
              <a:buFont typeface=".Apple Color Emoji UI"/>
              <a:buChar char="🖐"/>
            </a:pPr>
            <a:endParaRPr lang="nb-NO" sz="3200"/>
          </a:p>
          <a:p>
            <a:pPr>
              <a:buFont typeface=".Apple Color Emoji UI"/>
              <a:buChar char="🖐"/>
            </a:pPr>
            <a:r>
              <a:rPr lang="nb-NO" sz="3200" b="1"/>
              <a:t> Tilgjengelighet</a:t>
            </a:r>
            <a:endParaRPr lang="nb-NO" sz="3200"/>
          </a:p>
          <a:p>
            <a:pPr>
              <a:buFont typeface=".Apple Color Emoji UI"/>
              <a:buChar char="🖐"/>
            </a:pPr>
            <a:r>
              <a:rPr lang="nb-NO" sz="3200" b="1"/>
              <a:t> Tid</a:t>
            </a:r>
            <a:endParaRPr lang="nb-NO" sz="3200"/>
          </a:p>
          <a:p>
            <a:pPr>
              <a:buFont typeface=".Apple Color Emoji UI"/>
              <a:buChar char="🖐"/>
            </a:pPr>
            <a:r>
              <a:rPr lang="nb-NO" sz="3200" b="1"/>
              <a:t> Økonomi</a:t>
            </a:r>
            <a:endParaRPr lang="nb-NO" sz="3200"/>
          </a:p>
        </p:txBody>
      </p:sp>
      <p:sp>
        <p:nvSpPr>
          <p:cNvPr id="9" name="TekstSylinder 8">
            <a:extLst>
              <a:ext uri="{FF2B5EF4-FFF2-40B4-BE49-F238E27FC236}">
                <a16:creationId xmlns:a16="http://schemas.microsoft.com/office/drawing/2014/main" id="{82245077-A98B-7C43-BE48-51BEF50D4865}"/>
              </a:ext>
            </a:extLst>
          </p:cNvPr>
          <p:cNvSpPr txBox="1"/>
          <p:nvPr/>
        </p:nvSpPr>
        <p:spPr>
          <a:xfrm>
            <a:off x="3858410" y="5866504"/>
            <a:ext cx="184731" cy="379656"/>
          </a:xfrm>
          <a:prstGeom prst="rect">
            <a:avLst/>
          </a:prstGeom>
          <a:noFill/>
        </p:spPr>
        <p:txBody>
          <a:bodyPr wrap="none" rtlCol="0">
            <a:spAutoFit/>
          </a:bodyPr>
          <a:lstStyle/>
          <a:p>
            <a:pPr defTabSz="914332"/>
            <a:endParaRPr lang="nb-NO" sz="1867">
              <a:solidFill>
                <a:srgbClr val="000000"/>
              </a:solidFill>
            </a:endParaRPr>
          </a:p>
        </p:txBody>
      </p:sp>
      <p:sp>
        <p:nvSpPr>
          <p:cNvPr id="10" name="TekstSylinder 9">
            <a:extLst>
              <a:ext uri="{FF2B5EF4-FFF2-40B4-BE49-F238E27FC236}">
                <a16:creationId xmlns:a16="http://schemas.microsoft.com/office/drawing/2014/main" id="{CD8E9D4D-D990-994B-AA4E-1F8A1A97A086}"/>
              </a:ext>
            </a:extLst>
          </p:cNvPr>
          <p:cNvSpPr txBox="1"/>
          <p:nvPr/>
        </p:nvSpPr>
        <p:spPr>
          <a:xfrm>
            <a:off x="3643257" y="4274372"/>
            <a:ext cx="184731" cy="379656"/>
          </a:xfrm>
          <a:prstGeom prst="rect">
            <a:avLst/>
          </a:prstGeom>
          <a:noFill/>
        </p:spPr>
        <p:txBody>
          <a:bodyPr wrap="none" rtlCol="0">
            <a:spAutoFit/>
          </a:bodyPr>
          <a:lstStyle/>
          <a:p>
            <a:pPr defTabSz="914332"/>
            <a:endParaRPr lang="nb-NO" sz="1867">
              <a:solidFill>
                <a:srgbClr val="000000"/>
              </a:solidFill>
            </a:endParaRPr>
          </a:p>
        </p:txBody>
      </p:sp>
    </p:spTree>
    <p:extLst>
      <p:ext uri="{BB962C8B-B14F-4D97-AF65-F5344CB8AC3E}">
        <p14:creationId xmlns:p14="http://schemas.microsoft.com/office/powerpoint/2010/main" val="760876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085157" y="1080134"/>
            <a:ext cx="5310345" cy="4698588"/>
          </a:xfrm>
        </p:spPr>
      </p:pic>
      <p:sp>
        <p:nvSpPr>
          <p:cNvPr id="3" name="Plassholder for tekst 2"/>
          <p:cNvSpPr>
            <a:spLocks noGrp="1"/>
          </p:cNvSpPr>
          <p:nvPr>
            <p:ph type="body" sz="quarter" idx="14"/>
          </p:nvPr>
        </p:nvSpPr>
        <p:spPr/>
        <p:txBody>
          <a:bodyPr>
            <a:normAutofit/>
          </a:bodyPr>
          <a:lstStyle/>
          <a:p>
            <a:r>
              <a:rPr lang="nb-NO" sz="3200" b="1">
                <a:latin typeface="Campton Medium" charset="0"/>
                <a:ea typeface="Campton Medium" charset="0"/>
                <a:cs typeface="Campton Medium" charset="0"/>
              </a:rPr>
              <a:t>Hva kan du gjøre for at flere får vite om muligheten til å bli frivillig?</a:t>
            </a:r>
          </a:p>
        </p:txBody>
      </p:sp>
    </p:spTree>
    <p:extLst>
      <p:ext uri="{BB962C8B-B14F-4D97-AF65-F5344CB8AC3E}">
        <p14:creationId xmlns:p14="http://schemas.microsoft.com/office/powerpoint/2010/main" val="482466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6391035" y="1080135"/>
            <a:ext cx="4698588" cy="4698588"/>
          </a:xfrm>
        </p:spPr>
      </p:pic>
      <p:sp>
        <p:nvSpPr>
          <p:cNvPr id="3" name="Plassholder for tekst 2"/>
          <p:cNvSpPr>
            <a:spLocks noGrp="1"/>
          </p:cNvSpPr>
          <p:nvPr>
            <p:ph type="body" sz="quarter" idx="14"/>
          </p:nvPr>
        </p:nvSpPr>
        <p:spPr/>
        <p:txBody>
          <a:bodyPr>
            <a:normAutofit/>
          </a:bodyPr>
          <a:lstStyle/>
          <a:p>
            <a:r>
              <a:rPr lang="nb-NO" sz="3200" b="1">
                <a:latin typeface="Campton Medium" charset="0"/>
                <a:ea typeface="Campton Medium" charset="0"/>
                <a:cs typeface="Campton Medium" charset="0"/>
              </a:rPr>
              <a:t>Hva bidrar frivilligheten med i ditt lokalmiljø? </a:t>
            </a:r>
            <a:endParaRPr lang="nb-NO" sz="3200">
              <a:latin typeface="Campton Medium" charset="0"/>
              <a:ea typeface="Campton Medium" charset="0"/>
              <a:cs typeface="Campton Medium" charset="0"/>
            </a:endParaRPr>
          </a:p>
        </p:txBody>
      </p:sp>
      <p:sp>
        <p:nvSpPr>
          <p:cNvPr id="5" name="TekstSylinder 4"/>
          <p:cNvSpPr txBox="1"/>
          <p:nvPr/>
        </p:nvSpPr>
        <p:spPr>
          <a:xfrm>
            <a:off x="11339355" y="0"/>
            <a:ext cx="842210" cy="369332"/>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b-NO" dirty="0">
                <a:solidFill>
                  <a:srgbClr val="00B050"/>
                </a:solidFill>
                <a:latin typeface="Campton Medium" charset="0"/>
                <a:ea typeface="Campton Medium" charset="0"/>
                <a:cs typeface="Campton Medium" charset="0"/>
              </a:rPr>
              <a:t>Del 5</a:t>
            </a:r>
          </a:p>
        </p:txBody>
      </p:sp>
    </p:spTree>
    <p:extLst>
      <p:ext uri="{BB962C8B-B14F-4D97-AF65-F5344CB8AC3E}">
        <p14:creationId xmlns:p14="http://schemas.microsoft.com/office/powerpoint/2010/main" val="462921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sz="quarter" idx="14"/>
          </p:nvPr>
        </p:nvPicPr>
        <p:blipFill>
          <a:blip r:embed="rId3">
            <a:extLst>
              <a:ext uri="{28A0092B-C50C-407E-A947-70E740481C1C}">
                <a14:useLocalDpi xmlns:a14="http://schemas.microsoft.com/office/drawing/2010/main"/>
              </a:ext>
            </a:extLst>
          </a:blip>
          <a:stretch>
            <a:fillRect/>
          </a:stretch>
        </p:blipFill>
        <p:spPr>
          <a:xfrm>
            <a:off x="1288732" y="819103"/>
            <a:ext cx="9628193" cy="4464559"/>
          </a:xfrm>
        </p:spPr>
      </p:pic>
      <p:sp>
        <p:nvSpPr>
          <p:cNvPr id="3" name="Plassholder for tekst 2"/>
          <p:cNvSpPr>
            <a:spLocks noGrp="1"/>
          </p:cNvSpPr>
          <p:nvPr>
            <p:ph type="body" sz="quarter" idx="15"/>
          </p:nvPr>
        </p:nvSpPr>
        <p:spPr>
          <a:xfrm>
            <a:off x="1955201" y="5355610"/>
            <a:ext cx="8281599" cy="1502391"/>
          </a:xfrm>
        </p:spPr>
        <p:txBody>
          <a:bodyPr>
            <a:normAutofit fontScale="92500" lnSpcReduction="10000"/>
          </a:bodyPr>
          <a:lstStyle/>
          <a:p>
            <a:pPr fontAlgn="base"/>
            <a:r>
              <a:rPr lang="nb-NO">
                <a:solidFill>
                  <a:schemeClr val="tx1"/>
                </a:solidFill>
              </a:rPr>
              <a:t>FNs internasjonale dag for frivillighet 5. desember</a:t>
            </a:r>
            <a:br>
              <a:rPr lang="nb-NO"/>
            </a:br>
            <a:endParaRPr lang="nb-NO"/>
          </a:p>
        </p:txBody>
      </p:sp>
    </p:spTree>
    <p:extLst>
      <p:ext uri="{BB962C8B-B14F-4D97-AF65-F5344CB8AC3E}">
        <p14:creationId xmlns:p14="http://schemas.microsoft.com/office/powerpoint/2010/main" val="100721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6391035" y="1080135"/>
            <a:ext cx="4698588" cy="4698588"/>
          </a:xfrm>
        </p:spPr>
      </p:pic>
      <p:sp>
        <p:nvSpPr>
          <p:cNvPr id="3" name="Plassholder for tekst 2"/>
          <p:cNvSpPr>
            <a:spLocks noGrp="1"/>
          </p:cNvSpPr>
          <p:nvPr>
            <p:ph type="body" sz="quarter" idx="14"/>
          </p:nvPr>
        </p:nvSpPr>
        <p:spPr/>
        <p:txBody>
          <a:bodyPr>
            <a:normAutofit/>
          </a:bodyPr>
          <a:lstStyle/>
          <a:p>
            <a:endParaRPr lang="nb-NO" sz="3733">
              <a:latin typeface="Campton Medium" charset="0"/>
              <a:ea typeface="Campton Medium" charset="0"/>
              <a:cs typeface="Campton Medium" charset="0"/>
            </a:endParaRPr>
          </a:p>
          <a:p>
            <a:r>
              <a:rPr lang="nb-NO" sz="3200">
                <a:latin typeface="Campton Medium" charset="0"/>
                <a:ea typeface="Campton Medium" charset="0"/>
                <a:cs typeface="Campton Medium" charset="0"/>
              </a:rPr>
              <a:t>Hvorfor er det viktig å sette pris på frivilligheten og takke alle de frivillige? </a:t>
            </a:r>
          </a:p>
          <a:p>
            <a:endParaRPr lang="nb-NO" sz="3200">
              <a:latin typeface="Campton Medium" charset="0"/>
              <a:ea typeface="Campton Medium" charset="0"/>
              <a:cs typeface="Campton Medium" charset="0"/>
            </a:endParaRPr>
          </a:p>
          <a:p>
            <a:endParaRPr lang="nb-NO" sz="3733">
              <a:latin typeface="Campton Medium" charset="0"/>
              <a:ea typeface="Campton Medium" charset="0"/>
              <a:cs typeface="Campton Medium" charset="0"/>
            </a:endParaRPr>
          </a:p>
        </p:txBody>
      </p:sp>
    </p:spTree>
    <p:extLst>
      <p:ext uri="{BB962C8B-B14F-4D97-AF65-F5344CB8AC3E}">
        <p14:creationId xmlns:p14="http://schemas.microsoft.com/office/powerpoint/2010/main" val="618963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6"/>
          <p:cNvSpPr>
            <a:spLocks noGrp="1"/>
          </p:cNvSpPr>
          <p:nvPr>
            <p:ph type="body" sz="quarter" idx="14"/>
          </p:nvPr>
        </p:nvSpPr>
        <p:spPr/>
        <p:txBody>
          <a:bodyPr>
            <a:normAutofit fontScale="92500"/>
          </a:bodyPr>
          <a:lstStyle/>
          <a:p>
            <a:endParaRPr lang="nb-NO" sz="2400">
              <a:latin typeface="Campton Medium" charset="0"/>
              <a:ea typeface="Campton Medium" charset="0"/>
              <a:cs typeface="Campton Medium" charset="0"/>
            </a:endParaRPr>
          </a:p>
          <a:p>
            <a:endParaRPr lang="nb-NO" sz="2400">
              <a:latin typeface="Campton Medium" charset="0"/>
              <a:ea typeface="Campton Medium" charset="0"/>
              <a:cs typeface="Campton Medium" charset="0"/>
            </a:endParaRPr>
          </a:p>
          <a:p>
            <a:r>
              <a:rPr lang="nb-NO" sz="2400">
                <a:latin typeface="Campton Medium" charset="0"/>
                <a:ea typeface="Campton Medium" charset="0"/>
                <a:cs typeface="Campton Medium" charset="0"/>
              </a:rPr>
              <a:t>Å gjøre noe for andre, eller bare fordi det er gøy i en organisasjon, lag eller forening</a:t>
            </a:r>
          </a:p>
          <a:p>
            <a:endParaRPr lang="nb-NO" sz="2400">
              <a:latin typeface="Campton Medium" charset="0"/>
              <a:ea typeface="Campton Medium" charset="0"/>
              <a:cs typeface="Campton Medium" charset="0"/>
            </a:endParaRPr>
          </a:p>
          <a:p>
            <a:r>
              <a:rPr lang="nb-NO" sz="2400">
                <a:latin typeface="Campton Medium" charset="0"/>
                <a:ea typeface="Campton Medium" charset="0"/>
                <a:cs typeface="Campton Medium" charset="0"/>
              </a:rPr>
              <a:t>Å være frivillig er noe annet enn å være en god venn, nabo eller snill bestemor</a:t>
            </a:r>
          </a:p>
          <a:p>
            <a:endParaRPr lang="nb-NO" sz="2400">
              <a:latin typeface="Campton Medium" charset="0"/>
              <a:ea typeface="Campton Medium" charset="0"/>
              <a:cs typeface="Campton Medium" charset="0"/>
            </a:endParaRPr>
          </a:p>
          <a:p>
            <a:r>
              <a:rPr lang="nb-NO" sz="2400">
                <a:latin typeface="Campton Medium" charset="0"/>
                <a:ea typeface="Campton Medium" charset="0"/>
                <a:cs typeface="Campton Medium" charset="0"/>
              </a:rPr>
              <a:t>Å gjøre noe uten å få betalt for det</a:t>
            </a:r>
          </a:p>
          <a:p>
            <a:endParaRPr lang="nb-NO" sz="2400">
              <a:latin typeface="Campton Medium" charset="0"/>
              <a:ea typeface="Campton Medium" charset="0"/>
              <a:cs typeface="Campton Medium" charset="0"/>
            </a:endParaRPr>
          </a:p>
          <a:p>
            <a:endParaRPr lang="nb-NO" sz="2400">
              <a:latin typeface="Campton Medium" charset="0"/>
              <a:ea typeface="Campton Medium" charset="0"/>
              <a:cs typeface="Campton Medium" charset="0"/>
            </a:endParaRPr>
          </a:p>
          <a:p>
            <a:endParaRPr lang="nb-NO" sz="2400">
              <a:latin typeface="Campton Medium" charset="0"/>
              <a:ea typeface="Campton Medium" charset="0"/>
              <a:cs typeface="Campton Medium" charset="0"/>
            </a:endParaRPr>
          </a:p>
        </p:txBody>
      </p:sp>
      <p:pic>
        <p:nvPicPr>
          <p:cNvPr id="10" name="Plassholder for bilde 9"/>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6120501" y="1080135"/>
            <a:ext cx="4969123" cy="4698589"/>
          </a:xfrm>
        </p:spPr>
      </p:pic>
    </p:spTree>
    <p:extLst>
      <p:ext uri="{BB962C8B-B14F-4D97-AF65-F5344CB8AC3E}">
        <p14:creationId xmlns:p14="http://schemas.microsoft.com/office/powerpoint/2010/main" val="10991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4"/>
          </p:nvPr>
        </p:nvSpPr>
        <p:spPr/>
        <p:txBody>
          <a:bodyPr>
            <a:noAutofit/>
          </a:bodyPr>
          <a:lstStyle/>
          <a:p>
            <a:r>
              <a:rPr lang="nb-NO" sz="3200">
                <a:latin typeface="Campton Medium" charset="0"/>
                <a:ea typeface="Campton Medium" charset="0"/>
                <a:cs typeface="Campton Medium" charset="0"/>
              </a:rPr>
              <a:t>Hva ville du gjort for å markere Frivillighetens dag i din kommune hvis du var ordfører? </a:t>
            </a:r>
          </a:p>
        </p:txBody>
      </p:sp>
      <p:pic>
        <p:nvPicPr>
          <p:cNvPr id="6" name="Plassholder for bilde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66864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217397-F351-DC44-835C-34DB15579A7A}"/>
              </a:ext>
            </a:extLst>
          </p:cNvPr>
          <p:cNvSpPr>
            <a:spLocks noGrp="1"/>
          </p:cNvSpPr>
          <p:nvPr>
            <p:ph type="title"/>
          </p:nvPr>
        </p:nvSpPr>
        <p:spPr>
          <a:xfrm>
            <a:off x="1260241" y="1370831"/>
            <a:ext cx="4444991" cy="4384624"/>
          </a:xfrm>
        </p:spPr>
        <p:txBody>
          <a:bodyPr/>
          <a:lstStyle/>
          <a:p>
            <a:r>
              <a:rPr lang="nb-NO"/>
              <a:t>Sett pris på </a:t>
            </a:r>
            <a:br>
              <a:rPr lang="nb-NO"/>
            </a:br>
            <a:r>
              <a:rPr lang="nb-NO"/>
              <a:t>frivilligheten i sosiale medier 5 des.</a:t>
            </a:r>
          </a:p>
        </p:txBody>
      </p:sp>
      <p:pic>
        <p:nvPicPr>
          <p:cNvPr id="5" name="Plassholder for innhold 4" descr="Et bilde som inneholder skjermbilde, tekst&#10;&#10;Automatisk generert beskrivelse">
            <a:extLst>
              <a:ext uri="{FF2B5EF4-FFF2-40B4-BE49-F238E27FC236}">
                <a16:creationId xmlns:a16="http://schemas.microsoft.com/office/drawing/2014/main" id="{FDF348E0-C98C-DF40-A4BB-E8D0E1B362A5}"/>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705231" y="954261"/>
            <a:ext cx="6049108" cy="5383707"/>
          </a:xfrm>
        </p:spPr>
      </p:pic>
    </p:spTree>
    <p:extLst>
      <p:ext uri="{BB962C8B-B14F-4D97-AF65-F5344CB8AC3E}">
        <p14:creationId xmlns:p14="http://schemas.microsoft.com/office/powerpoint/2010/main" val="1300803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B34754-9ACB-AA41-98CE-1AC9413E91E0}"/>
              </a:ext>
            </a:extLst>
          </p:cNvPr>
          <p:cNvPicPr>
            <a:picLocks noChangeAspect="1"/>
          </p:cNvPicPr>
          <p:nvPr/>
        </p:nvPicPr>
        <p:blipFill>
          <a:blip r:embed="rId3"/>
          <a:stretch>
            <a:fillRect/>
          </a:stretch>
        </p:blipFill>
        <p:spPr>
          <a:xfrm>
            <a:off x="9799595" y="6208355"/>
            <a:ext cx="2082800" cy="372533"/>
          </a:xfrm>
          <a:prstGeom prst="rect">
            <a:avLst/>
          </a:prstGeom>
        </p:spPr>
      </p:pic>
    </p:spTree>
    <p:extLst>
      <p:ext uri="{BB962C8B-B14F-4D97-AF65-F5344CB8AC3E}">
        <p14:creationId xmlns:p14="http://schemas.microsoft.com/office/powerpoint/2010/main" val="181933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Frivillig_PPT_elementer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77306" y="1206614"/>
            <a:ext cx="3450852" cy="4415253"/>
          </a:xfrm>
          <a:prstGeom prst="rect">
            <a:avLst/>
          </a:prstGeom>
        </p:spPr>
      </p:pic>
      <p:pic>
        <p:nvPicPr>
          <p:cNvPr id="3" name="Picture 16" descr="Frivillig_PPT_elementer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83530" y="1206614"/>
            <a:ext cx="3450852" cy="4415253"/>
          </a:xfrm>
          <a:prstGeom prst="rect">
            <a:avLst/>
          </a:prstGeom>
        </p:spPr>
      </p:pic>
      <p:pic>
        <p:nvPicPr>
          <p:cNvPr id="4" name="Picture 16" descr="Frivillig_PPT_elementer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9754" y="1206614"/>
            <a:ext cx="3450852" cy="4415253"/>
          </a:xfrm>
          <a:prstGeom prst="rect">
            <a:avLst/>
          </a:prstGeom>
        </p:spPr>
      </p:pic>
      <p:sp>
        <p:nvSpPr>
          <p:cNvPr id="5" name="TekstSylinder 4"/>
          <p:cNvSpPr txBox="1"/>
          <p:nvPr/>
        </p:nvSpPr>
        <p:spPr>
          <a:xfrm>
            <a:off x="762001" y="1676400"/>
            <a:ext cx="2692400" cy="2554545"/>
          </a:xfrm>
          <a:prstGeom prst="rect">
            <a:avLst/>
          </a:prstGeom>
          <a:noFill/>
        </p:spPr>
        <p:txBody>
          <a:bodyPr wrap="square" rtlCol="0">
            <a:spAutoFit/>
          </a:bodyPr>
          <a:lstStyle/>
          <a:p>
            <a:pPr defTabSz="914332"/>
            <a:r>
              <a:rPr lang="nb-NO" sz="3200" b="1">
                <a:solidFill>
                  <a:prstClr val="white"/>
                </a:solidFill>
                <a:latin typeface="Campton Medium" charset="0"/>
                <a:ea typeface="Campton Medium" charset="0"/>
                <a:cs typeface="Campton Medium" charset="0"/>
              </a:rPr>
              <a:t>100 000</a:t>
            </a:r>
          </a:p>
          <a:p>
            <a:pPr defTabSz="914332"/>
            <a:r>
              <a:rPr lang="nb-NO" sz="3200" b="1">
                <a:solidFill>
                  <a:prstClr val="white"/>
                </a:solidFill>
                <a:latin typeface="Campton Medium" charset="0"/>
                <a:ea typeface="Campton Medium" charset="0"/>
                <a:cs typeface="Campton Medium" charset="0"/>
              </a:rPr>
              <a:t>frivillige lag og foreninger i Norge</a:t>
            </a:r>
          </a:p>
        </p:txBody>
      </p:sp>
      <p:sp>
        <p:nvSpPr>
          <p:cNvPr id="6" name="TekstSylinder 5"/>
          <p:cNvSpPr txBox="1"/>
          <p:nvPr/>
        </p:nvSpPr>
        <p:spPr>
          <a:xfrm>
            <a:off x="4762755" y="1676400"/>
            <a:ext cx="2692400" cy="2062103"/>
          </a:xfrm>
          <a:prstGeom prst="rect">
            <a:avLst/>
          </a:prstGeom>
          <a:noFill/>
        </p:spPr>
        <p:txBody>
          <a:bodyPr wrap="square" rtlCol="0">
            <a:spAutoFit/>
          </a:bodyPr>
          <a:lstStyle/>
          <a:p>
            <a:pPr defTabSz="914332"/>
            <a:r>
              <a:rPr lang="nb-NO" sz="3200" b="1">
                <a:solidFill>
                  <a:prstClr val="white"/>
                </a:solidFill>
                <a:latin typeface="Campton Medium" charset="0"/>
                <a:ea typeface="Campton Medium" charset="0"/>
                <a:cs typeface="Campton Medium" charset="0"/>
              </a:rPr>
              <a:t>Over 60% sier at de bidrar som frivillige</a:t>
            </a:r>
          </a:p>
        </p:txBody>
      </p:sp>
      <p:sp>
        <p:nvSpPr>
          <p:cNvPr id="7" name="TekstSylinder 6"/>
          <p:cNvSpPr txBox="1"/>
          <p:nvPr/>
        </p:nvSpPr>
        <p:spPr>
          <a:xfrm>
            <a:off x="8636619" y="1676400"/>
            <a:ext cx="3097027" cy="2062103"/>
          </a:xfrm>
          <a:prstGeom prst="rect">
            <a:avLst/>
          </a:prstGeom>
          <a:noFill/>
        </p:spPr>
        <p:txBody>
          <a:bodyPr wrap="square" rtlCol="0">
            <a:spAutoFit/>
          </a:bodyPr>
          <a:lstStyle/>
          <a:p>
            <a:pPr defTabSz="914332"/>
            <a:r>
              <a:rPr lang="nb-NO" sz="3200" b="1">
                <a:solidFill>
                  <a:prstClr val="white"/>
                </a:solidFill>
                <a:latin typeface="Campton Medium" charset="0"/>
                <a:ea typeface="Campton Medium" charset="0"/>
                <a:cs typeface="Campton Medium" charset="0"/>
              </a:rPr>
              <a:t>18% av de frivillige gjør 78% av all frivillig innsats</a:t>
            </a:r>
          </a:p>
        </p:txBody>
      </p:sp>
      <p:sp>
        <p:nvSpPr>
          <p:cNvPr id="8" name="TekstSylinder 7"/>
          <p:cNvSpPr txBox="1"/>
          <p:nvPr/>
        </p:nvSpPr>
        <p:spPr>
          <a:xfrm>
            <a:off x="6011918" y="6432331"/>
            <a:ext cx="184731" cy="379656"/>
          </a:xfrm>
          <a:prstGeom prst="rect">
            <a:avLst/>
          </a:prstGeom>
          <a:noFill/>
        </p:spPr>
        <p:txBody>
          <a:bodyPr wrap="none" rtlCol="0">
            <a:spAutoFit/>
          </a:bodyPr>
          <a:lstStyle/>
          <a:p>
            <a:pPr defTabSz="914332"/>
            <a:endParaRPr lang="nb-NO" sz="1867">
              <a:solidFill>
                <a:srgbClr val="000000"/>
              </a:solidFill>
            </a:endParaRPr>
          </a:p>
        </p:txBody>
      </p:sp>
    </p:spTree>
    <p:extLst>
      <p:ext uri="{BB962C8B-B14F-4D97-AF65-F5344CB8AC3E}">
        <p14:creationId xmlns:p14="http://schemas.microsoft.com/office/powerpoint/2010/main" val="1570759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66ECF-18B0-A04C-9191-0E68EC1D1E86}"/>
              </a:ext>
            </a:extLst>
          </p:cNvPr>
          <p:cNvSpPr>
            <a:spLocks noGrp="1"/>
          </p:cNvSpPr>
          <p:nvPr>
            <p:ph type="title"/>
          </p:nvPr>
        </p:nvSpPr>
        <p:spPr/>
        <p:txBody>
          <a:bodyPr/>
          <a:lstStyle/>
          <a:p>
            <a:r>
              <a:rPr lang="nb-NO"/>
              <a:t>Fakta om frivillighet</a:t>
            </a:r>
          </a:p>
        </p:txBody>
      </p:sp>
      <p:sp>
        <p:nvSpPr>
          <p:cNvPr id="3" name="Content Placeholder 2">
            <a:extLst>
              <a:ext uri="{FF2B5EF4-FFF2-40B4-BE49-F238E27FC236}">
                <a16:creationId xmlns:a16="http://schemas.microsoft.com/office/drawing/2014/main" id="{9E4CBDB2-5D03-8D48-A666-C62932EAF9C0}"/>
              </a:ext>
            </a:extLst>
          </p:cNvPr>
          <p:cNvSpPr>
            <a:spLocks noGrp="1"/>
          </p:cNvSpPr>
          <p:nvPr>
            <p:ph idx="1"/>
          </p:nvPr>
        </p:nvSpPr>
        <p:spPr/>
        <p:txBody>
          <a:bodyPr>
            <a:normAutofit fontScale="92500"/>
          </a:bodyPr>
          <a:lstStyle/>
          <a:p>
            <a:r>
              <a:rPr lang="nb-NO" dirty="0"/>
              <a:t>Frivilligheten utgjør 148 000 frivillige årsverk.</a:t>
            </a:r>
          </a:p>
          <a:p>
            <a:r>
              <a:rPr lang="nb-NO" dirty="0"/>
              <a:t>Frivilligheten har en merverdi på 132 milliarder kroner.</a:t>
            </a:r>
          </a:p>
          <a:p>
            <a:r>
              <a:rPr lang="nb-NO" dirty="0"/>
              <a:t>I Norge finnes det 10 millioner medlemskap i organisasjoner.</a:t>
            </a:r>
          </a:p>
          <a:p>
            <a:r>
              <a:rPr lang="nb-NO" dirty="0"/>
              <a:t>På 10 år har barne- og ungdomsorganisasjonene fått 100 000 nye medlemmer.</a:t>
            </a:r>
          </a:p>
          <a:p>
            <a:r>
              <a:rPr lang="nb-NO" dirty="0"/>
              <a:t>Frivillighet Norge samler frivillig sektor og deres medlemsorganisasjoner representerer over 50.000 lag og foreninger rundt i hele Norge</a:t>
            </a:r>
          </a:p>
          <a:p>
            <a:endParaRPr lang="nb-NO" dirty="0"/>
          </a:p>
        </p:txBody>
      </p:sp>
    </p:spTree>
    <p:extLst>
      <p:ext uri="{BB962C8B-B14F-4D97-AF65-F5344CB8AC3E}">
        <p14:creationId xmlns:p14="http://schemas.microsoft.com/office/powerpoint/2010/main" val="845611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r="-959"/>
          <a:stretch/>
        </p:blipFill>
        <p:spPr>
          <a:xfrm>
            <a:off x="810155" y="806534"/>
            <a:ext cx="10585347" cy="4464559"/>
          </a:xfrm>
        </p:spPr>
      </p:pic>
      <p:sp>
        <p:nvSpPr>
          <p:cNvPr id="3" name="Plassholder for tekst 2"/>
          <p:cNvSpPr>
            <a:spLocks noGrp="1"/>
          </p:cNvSpPr>
          <p:nvPr>
            <p:ph type="body" sz="quarter" idx="15"/>
          </p:nvPr>
        </p:nvSpPr>
        <p:spPr/>
        <p:txBody>
          <a:bodyPr/>
          <a:lstStyle/>
          <a:p>
            <a:r>
              <a:rPr lang="nb-NO"/>
              <a:t>Frivillighet er fellesskap</a:t>
            </a:r>
          </a:p>
        </p:txBody>
      </p:sp>
    </p:spTree>
    <p:extLst>
      <p:ext uri="{BB962C8B-B14F-4D97-AF65-F5344CB8AC3E}">
        <p14:creationId xmlns:p14="http://schemas.microsoft.com/office/powerpoint/2010/main" val="55324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6120501" y="1079278"/>
            <a:ext cx="4992383" cy="4699445"/>
          </a:xfrm>
        </p:spPr>
      </p:pic>
      <p:sp>
        <p:nvSpPr>
          <p:cNvPr id="10" name="Plassholder for tekst 9"/>
          <p:cNvSpPr>
            <a:spLocks noGrp="1"/>
          </p:cNvSpPr>
          <p:nvPr>
            <p:ph type="body" sz="quarter" idx="14"/>
          </p:nvPr>
        </p:nvSpPr>
        <p:spPr/>
        <p:txBody>
          <a:bodyPr>
            <a:normAutofit/>
          </a:bodyPr>
          <a:lstStyle/>
          <a:p>
            <a:endParaRPr lang="nb-NO" sz="5333" dirty="0">
              <a:latin typeface="Campton Medium" charset="0"/>
              <a:ea typeface="Campton Medium" charset="0"/>
              <a:cs typeface="Campton Medium" charset="0"/>
            </a:endParaRPr>
          </a:p>
          <a:p>
            <a:endParaRPr lang="nb-NO" sz="5333" dirty="0">
              <a:latin typeface="Campton Medium" charset="0"/>
              <a:ea typeface="Campton Medium" charset="0"/>
              <a:cs typeface="Campton Medium" charset="0"/>
            </a:endParaRPr>
          </a:p>
          <a:p>
            <a:endParaRPr lang="nb-NO" sz="3733" dirty="0">
              <a:latin typeface="Campton Medium" charset="0"/>
              <a:ea typeface="Campton Medium" charset="0"/>
              <a:cs typeface="Campton Medium" charset="0"/>
            </a:endParaRPr>
          </a:p>
          <a:p>
            <a:r>
              <a:rPr lang="nb-NO" sz="4667" dirty="0">
                <a:latin typeface="Campton Medium" charset="0"/>
                <a:ea typeface="Campton Medium" charset="0"/>
                <a:cs typeface="Campton Medium" charset="0"/>
              </a:rPr>
              <a:t>Hva er en frivillig organisasjon?</a:t>
            </a:r>
          </a:p>
          <a:p>
            <a:endParaRPr lang="nb-NO" sz="4667" dirty="0">
              <a:latin typeface="Campton Medium" charset="0"/>
              <a:ea typeface="Campton Medium" charset="0"/>
              <a:cs typeface="Campton Medium" charset="0"/>
            </a:endParaRPr>
          </a:p>
          <a:p>
            <a:endParaRPr lang="nb-NO" sz="4267" dirty="0">
              <a:latin typeface="Campton Medium" charset="0"/>
              <a:ea typeface="Campton Medium" charset="0"/>
              <a:cs typeface="Campton Medium" charset="0"/>
            </a:endParaRPr>
          </a:p>
          <a:p>
            <a:endParaRPr lang="nb-NO" sz="4267" dirty="0">
              <a:latin typeface="Campton Medium" charset="0"/>
              <a:ea typeface="Campton Medium" charset="0"/>
              <a:cs typeface="Campton Medium" charset="0"/>
            </a:endParaRPr>
          </a:p>
          <a:p>
            <a:endParaRPr lang="nb-NO" dirty="0"/>
          </a:p>
        </p:txBody>
      </p:sp>
    </p:spTree>
    <p:extLst>
      <p:ext uri="{BB962C8B-B14F-4D97-AF65-F5344CB8AC3E}">
        <p14:creationId xmlns:p14="http://schemas.microsoft.com/office/powerpoint/2010/main" val="143933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6391035" y="1080135"/>
            <a:ext cx="4698588" cy="4698588"/>
          </a:xfrm>
        </p:spPr>
      </p:pic>
      <p:sp>
        <p:nvSpPr>
          <p:cNvPr id="10" name="Plassholder for tekst 9"/>
          <p:cNvSpPr>
            <a:spLocks noGrp="1"/>
          </p:cNvSpPr>
          <p:nvPr>
            <p:ph type="body" sz="quarter" idx="14"/>
          </p:nvPr>
        </p:nvSpPr>
        <p:spPr/>
        <p:txBody>
          <a:bodyPr>
            <a:normAutofit fontScale="47500" lnSpcReduction="20000"/>
          </a:bodyPr>
          <a:lstStyle/>
          <a:p>
            <a:endParaRPr lang="nb-NO" sz="5333">
              <a:latin typeface="Campton Medium" charset="0"/>
              <a:ea typeface="Campton Medium" charset="0"/>
              <a:cs typeface="Campton Medium" charset="0"/>
            </a:endParaRPr>
          </a:p>
          <a:p>
            <a:endParaRPr lang="nb-NO" sz="5333">
              <a:latin typeface="Campton Medium" charset="0"/>
              <a:ea typeface="Campton Medium" charset="0"/>
              <a:cs typeface="Campton Medium" charset="0"/>
            </a:endParaRPr>
          </a:p>
          <a:p>
            <a:r>
              <a:rPr lang="nb-NO" sz="5333">
                <a:latin typeface="Campton Medium" charset="0"/>
                <a:ea typeface="Campton Medium" charset="0"/>
                <a:cs typeface="Campton Medium" charset="0"/>
              </a:rPr>
              <a:t>Sammenslutning av mennesker </a:t>
            </a:r>
          </a:p>
          <a:p>
            <a:endParaRPr lang="nb-NO" sz="5333">
              <a:solidFill>
                <a:srgbClr val="2393E4"/>
              </a:solidFill>
              <a:latin typeface="Campton Medium" charset="0"/>
              <a:ea typeface="Campton Medium" charset="0"/>
              <a:cs typeface="Campton Medium" charset="0"/>
            </a:endParaRPr>
          </a:p>
          <a:p>
            <a:r>
              <a:rPr lang="nb-NO" sz="5333">
                <a:latin typeface="Campton Medium" charset="0"/>
                <a:ea typeface="Campton Medium" charset="0"/>
                <a:cs typeface="Campton Medium" charset="0"/>
              </a:rPr>
              <a:t>Ikke fortjenestebaserte</a:t>
            </a:r>
          </a:p>
          <a:p>
            <a:endParaRPr lang="nb-NO" sz="5333">
              <a:latin typeface="Campton Medium" charset="0"/>
              <a:ea typeface="Campton Medium" charset="0"/>
              <a:cs typeface="Campton Medium" charset="0"/>
            </a:endParaRPr>
          </a:p>
          <a:p>
            <a:r>
              <a:rPr lang="nb-NO" sz="5333">
                <a:latin typeface="Campton Medium" charset="0"/>
                <a:ea typeface="Campton Medium" charset="0"/>
                <a:cs typeface="Campton Medium" charset="0"/>
              </a:rPr>
              <a:t>Har formål, vedtekter og styre</a:t>
            </a:r>
            <a:br>
              <a:rPr lang="nb-NO" sz="5333">
                <a:latin typeface="Campton Medium" charset="0"/>
                <a:ea typeface="Campton Medium" charset="0"/>
                <a:cs typeface="Campton Medium" charset="0"/>
              </a:rPr>
            </a:br>
            <a:endParaRPr lang="nb-NO" sz="5333">
              <a:latin typeface="Campton Medium" charset="0"/>
              <a:ea typeface="Campton Medium" charset="0"/>
              <a:cs typeface="Campton Medium" charset="0"/>
            </a:endParaRPr>
          </a:p>
          <a:p>
            <a:r>
              <a:rPr lang="nb-NO" sz="5333">
                <a:latin typeface="Campton Medium" charset="0"/>
                <a:ea typeface="Campton Medium" charset="0"/>
                <a:cs typeface="Campton Medium" charset="0"/>
              </a:rPr>
              <a:t>Kan ha ulike typer ideelle formål</a:t>
            </a:r>
          </a:p>
          <a:p>
            <a:endParaRPr lang="nb-NO"/>
          </a:p>
        </p:txBody>
      </p:sp>
    </p:spTree>
    <p:extLst>
      <p:ext uri="{BB962C8B-B14F-4D97-AF65-F5344CB8AC3E}">
        <p14:creationId xmlns:p14="http://schemas.microsoft.com/office/powerpoint/2010/main" val="180998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756216-562F-B34E-87F6-F654C0347B71}"/>
              </a:ext>
            </a:extLst>
          </p:cNvPr>
          <p:cNvSpPr>
            <a:spLocks noGrp="1"/>
          </p:cNvSpPr>
          <p:nvPr>
            <p:ph type="title"/>
          </p:nvPr>
        </p:nvSpPr>
        <p:spPr/>
        <p:txBody>
          <a:bodyPr/>
          <a:lstStyle/>
          <a:p>
            <a:r>
              <a:rPr lang="nb-NO"/>
              <a:t>Norge har et stort mangfold</a:t>
            </a:r>
          </a:p>
        </p:txBody>
      </p:sp>
      <p:sp>
        <p:nvSpPr>
          <p:cNvPr id="5" name="Content Placeholder 4">
            <a:extLst>
              <a:ext uri="{FF2B5EF4-FFF2-40B4-BE49-F238E27FC236}">
                <a16:creationId xmlns:a16="http://schemas.microsoft.com/office/drawing/2014/main" id="{6D942845-BD20-154E-9544-52F290C24640}"/>
              </a:ext>
            </a:extLst>
          </p:cNvPr>
          <p:cNvSpPr>
            <a:spLocks noGrp="1"/>
          </p:cNvSpPr>
          <p:nvPr>
            <p:ph idx="1"/>
          </p:nvPr>
        </p:nvSpPr>
        <p:spPr>
          <a:xfrm>
            <a:off x="1260240" y="3063603"/>
            <a:ext cx="9671520" cy="2715120"/>
          </a:xfrm>
        </p:spPr>
        <p:txBody>
          <a:bodyPr>
            <a:normAutofit fontScale="92500" lnSpcReduction="20000"/>
          </a:bodyPr>
          <a:lstStyle/>
          <a:p>
            <a:pPr marL="0" indent="0">
              <a:buNone/>
            </a:pPr>
            <a:r>
              <a:rPr lang="nb-NO" dirty="0">
                <a:latin typeface="Arial"/>
                <a:cs typeface="Arial"/>
              </a:rPr>
              <a:t>Det finnes en frivillig organisasjon for alle, for eksempel innenfor:</a:t>
            </a:r>
          </a:p>
          <a:p>
            <a:r>
              <a:rPr lang="nb-NO" dirty="0"/>
              <a:t>Idrett</a:t>
            </a:r>
          </a:p>
          <a:p>
            <a:r>
              <a:rPr lang="nb-NO" dirty="0"/>
              <a:t>Kultur</a:t>
            </a:r>
          </a:p>
          <a:p>
            <a:r>
              <a:rPr lang="nb-NO" dirty="0"/>
              <a:t>Friluftsliv</a:t>
            </a:r>
          </a:p>
          <a:p>
            <a:r>
              <a:rPr lang="nb-NO" dirty="0"/>
              <a:t>Dyrevern</a:t>
            </a:r>
          </a:p>
          <a:p>
            <a:r>
              <a:rPr lang="nb-NO" dirty="0"/>
              <a:t>Lokalmiljø</a:t>
            </a:r>
          </a:p>
          <a:p>
            <a:r>
              <a:rPr lang="nb-NO" dirty="0"/>
              <a:t>Beredskap</a:t>
            </a:r>
          </a:p>
          <a:p>
            <a:r>
              <a:rPr lang="nb-NO" dirty="0"/>
              <a:t>Helse og omsorg</a:t>
            </a:r>
          </a:p>
          <a:p>
            <a:r>
              <a:rPr lang="nb-NO" dirty="0"/>
              <a:t>Pasientinteresser</a:t>
            </a:r>
          </a:p>
          <a:p>
            <a:r>
              <a:rPr lang="nb-NO" dirty="0"/>
              <a:t>Politikk</a:t>
            </a:r>
          </a:p>
        </p:txBody>
      </p:sp>
    </p:spTree>
    <p:extLst>
      <p:ext uri="{BB962C8B-B14F-4D97-AF65-F5344CB8AC3E}">
        <p14:creationId xmlns:p14="http://schemas.microsoft.com/office/powerpoint/2010/main" val="165370736"/>
      </p:ext>
    </p:extLst>
  </p:cSld>
  <p:clrMapOvr>
    <a:masterClrMapping/>
  </p:clrMapOvr>
</p:sld>
</file>

<file path=ppt/theme/theme1.xml><?xml version="1.0" encoding="utf-8"?>
<a:theme xmlns:a="http://schemas.openxmlformats.org/drawingml/2006/main" name="Frivillig.no_PPT_Mal_Campton">
  <a:themeElements>
    <a:clrScheme name="Office">
      <a:dk1>
        <a:srgbClr val="000000"/>
      </a:dk1>
      <a:lt1>
        <a:sysClr val="window" lastClr="FFFFFF"/>
      </a:lt1>
      <a:dk2>
        <a:srgbClr val="3B3B3B"/>
      </a:dk2>
      <a:lt2>
        <a:srgbClr val="FEF8F3"/>
      </a:lt2>
      <a:accent1>
        <a:srgbClr val="32A17D"/>
      </a:accent1>
      <a:accent2>
        <a:srgbClr val="48ACF4"/>
      </a:accent2>
      <a:accent3>
        <a:srgbClr val="3A1054"/>
      </a:accent3>
      <a:accent4>
        <a:srgbClr val="E88000"/>
      </a:accent4>
      <a:accent5>
        <a:srgbClr val="5B9BD5"/>
      </a:accent5>
      <a:accent6>
        <a:srgbClr val="70AD47"/>
      </a:accent6>
      <a:hlink>
        <a:srgbClr val="0563C1"/>
      </a:hlink>
      <a:folHlink>
        <a:srgbClr val="954F72"/>
      </a:folHlink>
    </a:clrScheme>
    <a:fontScheme name="Egendefinert 7">
      <a:majorFont>
        <a:latin typeface="Campton SemiBold"/>
        <a:ea typeface=""/>
        <a:cs typeface=""/>
      </a:majorFont>
      <a:minorFont>
        <a:latin typeface="Campton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ivillig.no_PPT_resized.potx" id="{0700E632-31A0-40E6-BD27-A325CCB4BEB3}" vid="{D7BF6AD4-8FA5-4169-93DF-387CDA5A648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BF4AB71E84EDD498D0E10ED2D4407F4" ma:contentTypeVersion="12" ma:contentTypeDescription="Opprett et nytt dokument." ma:contentTypeScope="" ma:versionID="c5d54993de3db5c9e88088a7c6f4e2a4">
  <xsd:schema xmlns:xsd="http://www.w3.org/2001/XMLSchema" xmlns:xs="http://www.w3.org/2001/XMLSchema" xmlns:p="http://schemas.microsoft.com/office/2006/metadata/properties" xmlns:ns2="e78b9026-30dc-4558-8e68-da09f29ded09" xmlns:ns3="b9513a31-c67e-42ed-93c7-0f01b7d03d40" targetNamespace="http://schemas.microsoft.com/office/2006/metadata/properties" ma:root="true" ma:fieldsID="cac0a114153c7a254ac15cc3cb8e4b16" ns2:_="" ns3:_="">
    <xsd:import namespace="e78b9026-30dc-4558-8e68-da09f29ded09"/>
    <xsd:import namespace="b9513a31-c67e-42ed-93c7-0f01b7d03d40"/>
    <xsd:element name="properties">
      <xsd:complexType>
        <xsd:sequence>
          <xsd:element name="documentManagement">
            <xsd:complexType>
              <xsd:all>
                <xsd:element ref="ns2:SharedWithDetails" minOccurs="0"/>
                <xsd:element ref="ns2:SharedWithUser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b9026-30dc-4558-8e68-da09f29ded09" elementFormDefault="qualified">
    <xsd:import namespace="http://schemas.microsoft.com/office/2006/documentManagement/types"/>
    <xsd:import namespace="http://schemas.microsoft.com/office/infopath/2007/PartnerControls"/>
    <xsd:element name="SharedWithDetails" ma:index="8" nillable="true" ma:displayName="Delingsdetaljer" ma:description="" ma:internalName="SharedWithDetails" ma:readOnly="true">
      <xsd:simpleType>
        <xsd:restriction base="dms:Note">
          <xsd:maxLength value="255"/>
        </xsd:restriction>
      </xsd:simpleType>
    </xsd:element>
    <xsd:element name="SharedWithUsers" ma:index="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SharedByUser" ma:index="10" nillable="true" ma:displayName="Sist delt etter bruker" ma:internalName="LastSharedByUser" ma:readOnly="true">
      <xsd:simpleType>
        <xsd:restriction base="dms:Note">
          <xsd:maxLength value="255"/>
        </xsd:restriction>
      </xsd:simpleType>
    </xsd:element>
    <xsd:element name="LastSharedByTime" ma:index="11" nillable="true" ma:displayName="Sist delt etter klokkeslett"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9513a31-c67e-42ed-93c7-0f01b7d03d4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CD0C82-F4F5-4757-8A1F-FE8DA71CA0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8b9026-30dc-4558-8e68-da09f29ded09"/>
    <ds:schemaRef ds:uri="b9513a31-c67e-42ed-93c7-0f01b7d03d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BDE0F6-2BE9-4A37-ACF9-58DA21449590}">
  <ds:schemaRefs>
    <ds:schemaRef ds:uri="http://schemas.microsoft.com/sharepoint/v3/contenttype/forms"/>
  </ds:schemaRefs>
</ds:datastoreItem>
</file>

<file path=customXml/itemProps3.xml><?xml version="1.0" encoding="utf-8"?>
<ds:datastoreItem xmlns:ds="http://schemas.openxmlformats.org/officeDocument/2006/customXml" ds:itemID="{5641C214-C05D-4244-8098-CD4BBFB696A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42</TotalTime>
  <Words>2716</Words>
  <Application>Microsoft Macintosh PowerPoint</Application>
  <PresentationFormat>Widescreen</PresentationFormat>
  <Paragraphs>270</Paragraphs>
  <Slides>32</Slides>
  <Notes>32</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32</vt:i4>
      </vt:variant>
    </vt:vector>
  </HeadingPairs>
  <TitlesOfParts>
    <vt:vector size="40" baseType="lpstr">
      <vt:lpstr>.Apple Color Emoji UI</vt:lpstr>
      <vt:lpstr>Arial</vt:lpstr>
      <vt:lpstr>Calibri</vt:lpstr>
      <vt:lpstr>Campton Light</vt:lpstr>
      <vt:lpstr>Campton Medium</vt:lpstr>
      <vt:lpstr>Campton SemiBold</vt:lpstr>
      <vt:lpstr>Georgia</vt:lpstr>
      <vt:lpstr>Frivillig.no_PPT_Mal_Campton</vt:lpstr>
      <vt:lpstr>Demokrati og medborgerskap  #frivilliginnsats </vt:lpstr>
      <vt:lpstr>PowerPoint-presentasjon</vt:lpstr>
      <vt:lpstr>PowerPoint-presentasjon</vt:lpstr>
      <vt:lpstr>PowerPoint-presentasjon</vt:lpstr>
      <vt:lpstr>Fakta om frivillighet</vt:lpstr>
      <vt:lpstr>PowerPoint-presentasjon</vt:lpstr>
      <vt:lpstr>PowerPoint-presentasjon</vt:lpstr>
      <vt:lpstr>PowerPoint-presentasjon</vt:lpstr>
      <vt:lpstr>Norge har et stort mangfold</vt:lpstr>
      <vt:lpstr>PowerPoint-presentasjon</vt:lpstr>
      <vt:lpstr>PowerPoint-presentasjon</vt:lpstr>
      <vt:lpstr>Medborgerskap</vt:lpstr>
      <vt:lpstr>PowerPoint-presentasjon</vt:lpstr>
      <vt:lpstr>PowerPoint-presentasjon</vt:lpstr>
      <vt:lpstr>En skole i vårt demokrati</vt:lpstr>
      <vt:lpstr>PowerPoint-presentasjon</vt:lpstr>
      <vt:lpstr>PowerPoint-presentasjon</vt:lpstr>
      <vt:lpstr>Frivillighet = Folkehelse</vt:lpstr>
      <vt:lpstr>PowerPoint-presentasjon</vt:lpstr>
      <vt:lpstr>PowerPoint-presentasjon</vt:lpstr>
      <vt:lpstr>PowerPoint-presentasjon</vt:lpstr>
      <vt:lpstr>PowerPoint-presentasjon</vt:lpstr>
      <vt:lpstr>Har noen forsøkt å rekruttere deg til frivillig arbeid siste 12 måneder?</vt:lpstr>
      <vt:lpstr>PowerPoint-presentasjon</vt:lpstr>
      <vt:lpstr>Kjente barrierer for deltakelse</vt:lpstr>
      <vt:lpstr>PowerPoint-presentasjon</vt:lpstr>
      <vt:lpstr>PowerPoint-presentasjon</vt:lpstr>
      <vt:lpstr>PowerPoint-presentasjon</vt:lpstr>
      <vt:lpstr>PowerPoint-presentasjon</vt:lpstr>
      <vt:lpstr>PowerPoint-presentasjon</vt:lpstr>
      <vt:lpstr>Sett pris på  frivilligheten i sosiale medier 5 des.</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Demokrati og medborgerskap  #frivilliginnsats </dc:title>
  <dc:creator>Nancy Herz</dc:creator>
  <cp:lastModifiedBy>Birgitte Heneide</cp:lastModifiedBy>
  <cp:revision>20</cp:revision>
  <cp:lastPrinted>2019-11-07T14:28:21Z</cp:lastPrinted>
  <dcterms:created xsi:type="dcterms:W3CDTF">2019-11-07T14:21:51Z</dcterms:created>
  <dcterms:modified xsi:type="dcterms:W3CDTF">2019-11-08T12:45:17Z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0x0101009BF4AB71E84EDD498D0E10ED2D4407F4</vt:lpwstr>
  </property>
</Properties>
</file>